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7" r:id="rId3"/>
    <p:sldId id="276" r:id="rId4"/>
    <p:sldId id="257" r:id="rId5"/>
    <p:sldId id="278" r:id="rId6"/>
    <p:sldId id="283" r:id="rId7"/>
    <p:sldId id="286" r:id="rId8"/>
    <p:sldId id="284" r:id="rId9"/>
    <p:sldId id="279" r:id="rId10"/>
    <p:sldId id="289" r:id="rId11"/>
    <p:sldId id="287" r:id="rId12"/>
    <p:sldId id="280" r:id="rId13"/>
    <p:sldId id="281"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4"/>
    <p:restoredTop sz="94626"/>
  </p:normalViewPr>
  <p:slideViewPr>
    <p:cSldViewPr snapToGrid="0">
      <p:cViewPr varScale="1">
        <p:scale>
          <a:sx n="105" d="100"/>
          <a:sy n="105" d="100"/>
        </p:scale>
        <p:origin x="9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12551-61A3-2167-20AE-F204B2887A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0D1F70-1DB5-5C8F-812D-3F51D2A734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D8727-C3F0-B553-C2B1-9E0CC02F01B5}"/>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5" name="Footer Placeholder 4">
            <a:extLst>
              <a:ext uri="{FF2B5EF4-FFF2-40B4-BE49-F238E27FC236}">
                <a16:creationId xmlns:a16="http://schemas.microsoft.com/office/drawing/2014/main" id="{C6CCD887-9CFC-0F26-695B-B74314E0A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2F60B-7FE4-B8D7-CDEE-96F5EE1ACA51}"/>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3908820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CCF0-2A74-38A6-84D0-DFBB04EEEE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A015E3-5DF6-402E-6D88-8359588EC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4DC714-1A25-881D-3AAF-C42C1C9F77F5}"/>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5" name="Footer Placeholder 4">
            <a:extLst>
              <a:ext uri="{FF2B5EF4-FFF2-40B4-BE49-F238E27FC236}">
                <a16:creationId xmlns:a16="http://schemas.microsoft.com/office/drawing/2014/main" id="{1AC33896-B307-CAB9-EBDB-A355E9D17B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3271D3-F4A0-D55A-7F83-7798B263E0D2}"/>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3916281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03FBAA-9AB4-7F23-0ADD-F1994BB558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1F415D-6146-AFB3-7AF9-41297D9B56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CFF7A1-84FC-F313-78C0-6FDE18BDA940}"/>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5" name="Footer Placeholder 4">
            <a:extLst>
              <a:ext uri="{FF2B5EF4-FFF2-40B4-BE49-F238E27FC236}">
                <a16:creationId xmlns:a16="http://schemas.microsoft.com/office/drawing/2014/main" id="{0B399A2F-713D-188D-3686-FD109687C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3A288-69CA-DA8A-8B66-D3226670CD3F}"/>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48297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4E838-3115-EF33-0208-104686959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AE76C8-D21E-E2B9-FEDB-04D2C531C6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33A37-4B77-CAD1-9C1D-C2FA38ECEBF6}"/>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5" name="Footer Placeholder 4">
            <a:extLst>
              <a:ext uri="{FF2B5EF4-FFF2-40B4-BE49-F238E27FC236}">
                <a16:creationId xmlns:a16="http://schemas.microsoft.com/office/drawing/2014/main" id="{42FA02B3-2CCF-0884-C93A-9A1450219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E3B54-AEF7-8AFD-FAB4-24491C477065}"/>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2439555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6E7E-8E3C-78C9-DAA1-2CEE3863F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33EC5B-3783-96B8-1AEE-2C5546926F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3E5CE4-F443-A829-F54D-B753D8F1EC5B}"/>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5" name="Footer Placeholder 4">
            <a:extLst>
              <a:ext uri="{FF2B5EF4-FFF2-40B4-BE49-F238E27FC236}">
                <a16:creationId xmlns:a16="http://schemas.microsoft.com/office/drawing/2014/main" id="{E332E7EF-FF2E-7512-21E1-442747381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5D49C1-48EF-7BBE-7737-570655F0442E}"/>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1123851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7D28-B5F5-13A0-BA8D-E127514DD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D946A-CF74-5269-602D-300A32B81E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4D12F-0301-712F-1627-CA0C9E9A50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290EA1-8812-AEBA-6753-88F88B5406F4}"/>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6" name="Footer Placeholder 5">
            <a:extLst>
              <a:ext uri="{FF2B5EF4-FFF2-40B4-BE49-F238E27FC236}">
                <a16:creationId xmlns:a16="http://schemas.microsoft.com/office/drawing/2014/main" id="{0CF1361B-2FDD-A707-0FA8-8842BF5BB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3C212-A2A5-B431-D0B9-DAFC3628C1DB}"/>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804602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219F-1590-0513-4C03-EB639B6EAB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DA9AC8-731A-BBF0-9FB1-6255908AB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2DD17F-1403-3103-A377-8F1AE33F15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59216C-EEF4-7F36-6386-36702890DA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40F889-EDC1-0433-37D7-2A70F4DA64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403D4-2023-2B76-F5CE-57E64600E7AA}"/>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8" name="Footer Placeholder 7">
            <a:extLst>
              <a:ext uri="{FF2B5EF4-FFF2-40B4-BE49-F238E27FC236}">
                <a16:creationId xmlns:a16="http://schemas.microsoft.com/office/drawing/2014/main" id="{720755CA-5533-FB4F-D4EE-C500958DF1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89A8EC-2E94-098F-2F37-5D2E58959517}"/>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620062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ED31-DA59-99F5-5F11-008D2A4A5F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89484A-0789-096E-C744-BC98A4EDD7FE}"/>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4" name="Footer Placeholder 3">
            <a:extLst>
              <a:ext uri="{FF2B5EF4-FFF2-40B4-BE49-F238E27FC236}">
                <a16:creationId xmlns:a16="http://schemas.microsoft.com/office/drawing/2014/main" id="{2F7786D2-EA6E-23CF-5C4B-41A81CFA91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14331A-BF91-2103-9065-6295F5C37AEE}"/>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248715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9B3BF5-BB7C-C499-3639-9F860B8A1AD4}"/>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3" name="Footer Placeholder 2">
            <a:extLst>
              <a:ext uri="{FF2B5EF4-FFF2-40B4-BE49-F238E27FC236}">
                <a16:creationId xmlns:a16="http://schemas.microsoft.com/office/drawing/2014/main" id="{61B4ACB7-F949-FE8F-AAA2-147451B7A4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8CF180-EEB0-4708-DEA5-FF422F7FCF8C}"/>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36892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09AB0-0437-D2B2-5B53-4A55EE40C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DA5303-4E27-E21B-DECB-D95A05B997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063ECE-5E02-546D-D9A7-058370516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7C2F6-A542-EC77-5ADF-927421914B1C}"/>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6" name="Footer Placeholder 5">
            <a:extLst>
              <a:ext uri="{FF2B5EF4-FFF2-40B4-BE49-F238E27FC236}">
                <a16:creationId xmlns:a16="http://schemas.microsoft.com/office/drawing/2014/main" id="{D3556354-5331-5E89-D91E-01F1FB343D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33120-D373-DE06-E789-6C6B3E434AB5}"/>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379921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A3F-E37D-C50F-D2F5-7C2C92980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CE376D-03B1-F549-D88D-0345E148BD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70A2FA-410A-A529-2AD1-2F5406CEB6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B1682A-FDCD-D7F8-9D22-364C925AB316}"/>
              </a:ext>
            </a:extLst>
          </p:cNvPr>
          <p:cNvSpPr>
            <a:spLocks noGrp="1"/>
          </p:cNvSpPr>
          <p:nvPr>
            <p:ph type="dt" sz="half" idx="10"/>
          </p:nvPr>
        </p:nvSpPr>
        <p:spPr/>
        <p:txBody>
          <a:bodyPr/>
          <a:lstStyle/>
          <a:p>
            <a:fld id="{A5A33C74-224F-E547-8C2F-BA5FEF32A063}" type="datetimeFigureOut">
              <a:rPr lang="en-US" smtClean="0"/>
              <a:t>12/9/2023</a:t>
            </a:fld>
            <a:endParaRPr lang="en-US"/>
          </a:p>
        </p:txBody>
      </p:sp>
      <p:sp>
        <p:nvSpPr>
          <p:cNvPr id="6" name="Footer Placeholder 5">
            <a:extLst>
              <a:ext uri="{FF2B5EF4-FFF2-40B4-BE49-F238E27FC236}">
                <a16:creationId xmlns:a16="http://schemas.microsoft.com/office/drawing/2014/main" id="{D47341C1-0F59-430E-0DE1-EBFADDAC3D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917873-EA37-FB76-89E0-ECB71F02FBFA}"/>
              </a:ext>
            </a:extLst>
          </p:cNvPr>
          <p:cNvSpPr>
            <a:spLocks noGrp="1"/>
          </p:cNvSpPr>
          <p:nvPr>
            <p:ph type="sldNum" sz="quarter" idx="12"/>
          </p:nvPr>
        </p:nvSpPr>
        <p:spPr/>
        <p:txBody>
          <a:bodyPr/>
          <a:lstStyle/>
          <a:p>
            <a:fld id="{0DDE9AD0-AD73-5949-B25C-083813E6121C}" type="slidenum">
              <a:rPr lang="en-US" smtClean="0"/>
              <a:t>‹#›</a:t>
            </a:fld>
            <a:endParaRPr lang="en-US"/>
          </a:p>
        </p:txBody>
      </p:sp>
    </p:spTree>
    <p:extLst>
      <p:ext uri="{BB962C8B-B14F-4D97-AF65-F5344CB8AC3E}">
        <p14:creationId xmlns:p14="http://schemas.microsoft.com/office/powerpoint/2010/main" val="3176568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505FB6-0A81-3D9C-2FA7-FEC1ED008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E78156-BEC0-04D3-B403-02B8C51D77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9566D-68D7-B92E-BA92-BF5B99A935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33C74-224F-E547-8C2F-BA5FEF32A063}" type="datetimeFigureOut">
              <a:rPr lang="en-US" smtClean="0"/>
              <a:t>12/9/2023</a:t>
            </a:fld>
            <a:endParaRPr lang="en-US"/>
          </a:p>
        </p:txBody>
      </p:sp>
      <p:sp>
        <p:nvSpPr>
          <p:cNvPr id="5" name="Footer Placeholder 4">
            <a:extLst>
              <a:ext uri="{FF2B5EF4-FFF2-40B4-BE49-F238E27FC236}">
                <a16:creationId xmlns:a16="http://schemas.microsoft.com/office/drawing/2014/main" id="{F5919727-F4E1-A3F7-4E8D-4551C28911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68C59C-E5F9-346B-D80A-566C40B2D6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E9AD0-AD73-5949-B25C-083813E6121C}" type="slidenum">
              <a:rPr lang="en-US" smtClean="0"/>
              <a:t>‹#›</a:t>
            </a:fld>
            <a:endParaRPr lang="en-US"/>
          </a:p>
        </p:txBody>
      </p:sp>
    </p:spTree>
    <p:extLst>
      <p:ext uri="{BB962C8B-B14F-4D97-AF65-F5344CB8AC3E}">
        <p14:creationId xmlns:p14="http://schemas.microsoft.com/office/powerpoint/2010/main" val="3032200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background with squares and dots&#10;&#10;Description automatically generated">
            <a:extLst>
              <a:ext uri="{FF2B5EF4-FFF2-40B4-BE49-F238E27FC236}">
                <a16:creationId xmlns:a16="http://schemas.microsoft.com/office/drawing/2014/main" id="{2B22A2D6-3401-10B2-36BA-3897D054963B}"/>
              </a:ext>
            </a:extLst>
          </p:cNvPr>
          <p:cNvPicPr>
            <a:picLocks noChangeAspect="1"/>
          </p:cNvPicPr>
          <p:nvPr/>
        </p:nvPicPr>
        <p:blipFill rotWithShape="1">
          <a:blip r:embed="rId2"/>
          <a:srcRect l="17777" r="17778" b="1"/>
          <a:stretch/>
        </p:blipFill>
        <p:spPr>
          <a:xfrm>
            <a:off x="4056063" y="1420813"/>
            <a:ext cx="4097338" cy="408622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B1BA7C2E-7AAB-5FF5-EFDC-9220F951EE4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67" y1="44500" x2="37417" y2="22625"/>
                        <a14:foregroundMark x1="37417" y1="22625" x2="51583" y2="18875"/>
                        <a14:foregroundMark x1="51583" y1="18875" x2="56333" y2="20875"/>
                        <a14:foregroundMark x1="36750" y1="45375" x2="33250" y2="23375"/>
                        <a14:foregroundMark x1="33250" y1="23375" x2="48917" y2="14625"/>
                        <a14:foregroundMark x1="48917" y1="14625" x2="63083" y2="18250"/>
                        <a14:foregroundMark x1="63083" y1="18250" x2="64333" y2="39500"/>
                        <a14:foregroundMark x1="64333" y1="39500" x2="51083" y2="47500"/>
                        <a14:foregroundMark x1="51083" y1="47500" x2="37000" y2="44750"/>
                        <a14:foregroundMark x1="37000" y1="44750" x2="35417" y2="23250"/>
                        <a14:foregroundMark x1="35417" y1="23250" x2="45000" y2="16500"/>
                        <a14:foregroundMark x1="32333" y1="25375" x2="33750" y2="24000"/>
                        <a14:foregroundMark x1="59833" y1="17375" x2="69417" y2="32500"/>
                        <a14:foregroundMark x1="69417" y1="32500" x2="59250" y2="51250"/>
                        <a14:foregroundMark x1="59250" y1="51250" x2="42333" y2="52250"/>
                        <a14:foregroundMark x1="42333" y1="52250" x2="30833" y2="43500"/>
                        <a14:foregroundMark x1="36167" y1="48500" x2="30833" y2="26625"/>
                        <a14:foregroundMark x1="24333" y1="58250" x2="56750" y2="58750"/>
                        <a14:foregroundMark x1="56750" y1="58750" x2="21250" y2="58875"/>
                        <a14:foregroundMark x1="21250" y1="58875" x2="52167" y2="64875"/>
                        <a14:foregroundMark x1="33167" y1="68000" x2="47667" y2="68000"/>
                        <a14:foregroundMark x1="47667" y1="68000" x2="30083" y2="66250"/>
                        <a14:foregroundMark x1="30083" y1="66250" x2="27833" y2="64000"/>
                        <a14:foregroundMark x1="35583" y1="60875" x2="66333" y2="60000"/>
                        <a14:foregroundMark x1="66333" y1="60000" x2="62833" y2="64875"/>
                        <a14:foregroundMark x1="31667" y1="80000" x2="45917" y2="80000"/>
                        <a14:foregroundMark x1="45917" y1="80000" x2="29167" y2="78250"/>
                        <a14:foregroundMark x1="29167" y1="78250" x2="44833" y2="74375"/>
                        <a14:foregroundMark x1="44833" y1="74375" x2="59417" y2="74375"/>
                        <a14:foregroundMark x1="59417" y1="74375" x2="39250" y2="74750"/>
                        <a14:foregroundMark x1="39250" y1="74750" x2="56917" y2="80000"/>
                        <a14:foregroundMark x1="56917" y1="80000" x2="39833" y2="82000"/>
                        <a14:foregroundMark x1="39833" y1="82000" x2="53833" y2="76500"/>
                        <a14:foregroundMark x1="53833" y1="76500" x2="46500" y2="80875"/>
                        <a14:foregroundMark x1="39917" y1="32500" x2="50583" y2="18500"/>
                        <a14:foregroundMark x1="50583" y1="18500" x2="37000" y2="25500"/>
                        <a14:foregroundMark x1="37000" y1="25500" x2="36667" y2="46500"/>
                        <a14:foregroundMark x1="36667" y1="46500" x2="47250" y2="29125"/>
                        <a14:foregroundMark x1="47250" y1="29125" x2="49500" y2="34875"/>
                        <a14:foregroundMark x1="46000" y1="38875" x2="60417" y2="32250"/>
                        <a14:foregroundMark x1="60417" y1="32250" x2="60667" y2="28625"/>
                        <a14:foregroundMark x1="60833" y1="29125" x2="41250" y2="26500"/>
                        <a14:foregroundMark x1="41250" y1="26500" x2="65250" y2="31500"/>
                        <a14:foregroundMark x1="25917" y1="56750" x2="42583" y2="53625"/>
                        <a14:foregroundMark x1="42583" y1="53625" x2="27583" y2="59375"/>
                        <a14:foregroundMark x1="27583" y1="59375" x2="48333" y2="56125"/>
                        <a14:foregroundMark x1="48333" y1="56125" x2="32917" y2="54250"/>
                        <a14:foregroundMark x1="32917" y1="54250" x2="62500" y2="52750"/>
                        <a14:foregroundMark x1="62500" y1="52750" x2="43833" y2="54625"/>
                        <a14:foregroundMark x1="43833" y1="54625" x2="58500" y2="57375"/>
                        <a14:foregroundMark x1="58500" y1="57375" x2="43417" y2="60375"/>
                        <a14:foregroundMark x1="43417" y1="60375" x2="59917" y2="54875"/>
                        <a14:foregroundMark x1="59917" y1="54875" x2="45583" y2="57000"/>
                        <a14:foregroundMark x1="45583" y1="57000" x2="62833" y2="54375"/>
                        <a14:foregroundMark x1="62833" y1="54375" x2="50167" y2="63375"/>
                        <a14:foregroundMark x1="50167" y1="63375" x2="57417" y2="60750"/>
                        <a14:foregroundMark x1="54000" y1="61875" x2="40417" y2="73750"/>
                        <a14:foregroundMark x1="40417" y1="73750" x2="56000" y2="67125"/>
                        <a14:foregroundMark x1="56000" y1="67125" x2="41917" y2="73750"/>
                        <a14:foregroundMark x1="41917" y1="73750" x2="57333" y2="67750"/>
                        <a14:foregroundMark x1="57333" y1="67750" x2="41250" y2="68625"/>
                        <a14:foregroundMark x1="41250" y1="68625" x2="55500" y2="64375"/>
                        <a14:foregroundMark x1="55500" y1="64375" x2="49417" y2="66625"/>
                        <a14:foregroundMark x1="50083" y1="71750" x2="63917" y2="62000"/>
                        <a14:foregroundMark x1="63917" y1="62000" x2="51167" y2="80375"/>
                        <a14:foregroundMark x1="51167" y1="80375" x2="63417" y2="69250"/>
                        <a14:foregroundMark x1="63417" y1="69250" x2="50417" y2="80625"/>
                        <a14:foregroundMark x1="50417" y1="80625" x2="66667" y2="68000"/>
                        <a14:foregroundMark x1="66667" y1="68000" x2="69583" y2="60750"/>
                        <a14:foregroundMark x1="62417" y1="57125" x2="64083" y2="53375"/>
                        <a14:foregroundMark x1="62500" y1="54125" x2="69917" y2="61500"/>
                        <a14:foregroundMark x1="66333" y1="56500" x2="67000" y2="55625"/>
                        <a14:foregroundMark x1="70667" y1="53375" x2="73417" y2="64625"/>
                        <a14:foregroundMark x1="70000" y1="59125" x2="66750" y2="56125"/>
                        <a14:foregroundMark x1="66833" y1="55750" x2="65000" y2="54375"/>
                        <a14:foregroundMark x1="65000" y1="54000" x2="71750" y2="54125"/>
                        <a14:foregroundMark x1="70417" y1="52375" x2="62000" y2="53000"/>
                        <a14:foregroundMark x1="72500" y1="53250" x2="72750" y2="64375"/>
                        <a14:foregroundMark x1="74250" y1="55625" x2="74250" y2="65375"/>
                        <a14:foregroundMark x1="73333" y1="56750" x2="71750" y2="70500"/>
                        <a14:foregroundMark x1="67000" y1="67625" x2="73583" y2="66750"/>
                        <a14:foregroundMark x1="73667" y1="58500" x2="73833" y2="66750"/>
                        <a14:foregroundMark x1="74333" y1="60125" x2="74333" y2="66625"/>
                        <a14:foregroundMark x1="74333" y1="65625" x2="60083" y2="80750"/>
                        <a14:foregroundMark x1="60083" y1="80750" x2="73833" y2="68625"/>
                        <a14:foregroundMark x1="73833" y1="68625" x2="62917" y2="81125"/>
                        <a14:foregroundMark x1="57250" y1="81625" x2="61833" y2="81750"/>
                        <a14:foregroundMark x1="47167" y1="82500" x2="58750" y2="83750"/>
                        <a14:foregroundMark x1="51333" y1="83500" x2="64333" y2="81750"/>
                        <a14:foregroundMark x1="64083" y1="82000" x2="56750" y2="86875"/>
                        <a14:foregroundMark x1="39917" y1="84750" x2="52583" y2="86250"/>
                        <a14:foregroundMark x1="43333" y1="84125" x2="50167" y2="84875"/>
                        <a14:foregroundMark x1="29833" y1="79250" x2="36667" y2="84750"/>
                        <a14:foregroundMark x1="34583" y1="78000" x2="35833" y2="84000"/>
                        <a14:foregroundMark x1="34583" y1="78000" x2="35083" y2="75125"/>
                        <a14:foregroundMark x1="34167" y1="73750" x2="29333" y2="69125"/>
                        <a14:foregroundMark x1="27083" y1="65875" x2="27750" y2="71750"/>
                        <a14:foregroundMark x1="27833" y1="72875" x2="26000" y2="69500"/>
                        <a14:foregroundMark x1="23750" y1="60250" x2="23917" y2="71125"/>
                      </a14:backgroundRemoval>
                    </a14:imgEffect>
                  </a14:imgLayer>
                </a14:imgProps>
              </a:ext>
            </a:extLst>
          </a:blip>
          <a:stretch>
            <a:fillRect/>
          </a:stretch>
        </p:blipFill>
        <p:spPr>
          <a:xfrm>
            <a:off x="544513" y="1420813"/>
            <a:ext cx="3459163" cy="2286000"/>
          </a:xfrm>
          <a:prstGeom prst="ellipse">
            <a:avLst/>
          </a:prstGeom>
          <a:scene3d>
            <a:camera prst="orthographicFront"/>
            <a:lightRig rig="contrasting" dir="t">
              <a:rot lat="0" lon="0" rev="3000000"/>
            </a:lightRig>
          </a:scene3d>
        </p:spPr>
      </p:pic>
      <p:pic>
        <p:nvPicPr>
          <p:cNvPr id="6" name="Picture 5">
            <a:extLst>
              <a:ext uri="{FF2B5EF4-FFF2-40B4-BE49-F238E27FC236}">
                <a16:creationId xmlns:a16="http://schemas.microsoft.com/office/drawing/2014/main" id="{1145F6F7-4287-27BA-4BA4-CB0971C1B1A3}"/>
              </a:ext>
            </a:extLst>
          </p:cNvPr>
          <p:cNvPicPr>
            <a:picLocks noChangeAspect="1"/>
          </p:cNvPicPr>
          <p:nvPr/>
        </p:nvPicPr>
        <p:blipFill>
          <a:blip r:embed="rId5"/>
          <a:stretch>
            <a:fillRect/>
          </a:stretch>
        </p:blipFill>
        <p:spPr>
          <a:xfrm>
            <a:off x="544513" y="3759200"/>
            <a:ext cx="3459163" cy="1747838"/>
          </a:xfrm>
          <a:prstGeom prst="roundRect">
            <a:avLst>
              <a:gd name="adj" fmla="val 8594"/>
            </a:avLst>
          </a:prstGeom>
        </p:spPr>
      </p:pic>
      <p:sp>
        <p:nvSpPr>
          <p:cNvPr id="2" name="Title 1">
            <a:extLst>
              <a:ext uri="{FF2B5EF4-FFF2-40B4-BE49-F238E27FC236}">
                <a16:creationId xmlns:a16="http://schemas.microsoft.com/office/drawing/2014/main" id="{C0711DD7-8E92-E661-E97C-17DF71D332DC}"/>
              </a:ext>
            </a:extLst>
          </p:cNvPr>
          <p:cNvSpPr>
            <a:spLocks noGrp="1"/>
          </p:cNvSpPr>
          <p:nvPr>
            <p:ph type="ctrTitle"/>
          </p:nvPr>
        </p:nvSpPr>
        <p:spPr>
          <a:xfrm>
            <a:off x="9267909" y="2023110"/>
            <a:ext cx="2469624" cy="2846070"/>
          </a:xfrm>
        </p:spPr>
        <p:txBody>
          <a:bodyPr anchor="ctr">
            <a:normAutofit/>
          </a:bodyPr>
          <a:lstStyle/>
          <a:p>
            <a:pPr algn="l"/>
            <a:r>
              <a:rPr lang="en-US" sz="3700"/>
              <a:t>DIAGRAMS AND CHARTS </a:t>
            </a:r>
          </a:p>
        </p:txBody>
      </p:sp>
      <p:sp>
        <p:nvSpPr>
          <p:cNvPr id="3" name="Subtitle 2">
            <a:extLst>
              <a:ext uri="{FF2B5EF4-FFF2-40B4-BE49-F238E27FC236}">
                <a16:creationId xmlns:a16="http://schemas.microsoft.com/office/drawing/2014/main" id="{219EAE4A-0DC0-0D47-A6BE-398B226BB052}"/>
              </a:ext>
            </a:extLst>
          </p:cNvPr>
          <p:cNvSpPr>
            <a:spLocks noGrp="1"/>
          </p:cNvSpPr>
          <p:nvPr>
            <p:ph type="subTitle" idx="1"/>
          </p:nvPr>
        </p:nvSpPr>
        <p:spPr>
          <a:xfrm>
            <a:off x="9263831" y="4280031"/>
            <a:ext cx="2446465" cy="2204852"/>
          </a:xfrm>
        </p:spPr>
        <p:txBody>
          <a:bodyPr>
            <a:normAutofit fontScale="92500" lnSpcReduction="10000"/>
          </a:bodyPr>
          <a:lstStyle/>
          <a:p>
            <a:pPr algn="l"/>
            <a:r>
              <a:rPr lang="en-US" sz="1600" dirty="0"/>
              <a:t>A2: BUSINESS ANALYSIS </a:t>
            </a:r>
          </a:p>
          <a:p>
            <a:pPr algn="l"/>
            <a:r>
              <a:rPr lang="en-US" sz="1600" dirty="0"/>
              <a:t>Team 6</a:t>
            </a:r>
          </a:p>
          <a:p>
            <a:pPr algn="l"/>
            <a:r>
              <a:rPr lang="en-US" sz="1600" dirty="0"/>
              <a:t>Carlos Santiago Villa Duque </a:t>
            </a:r>
          </a:p>
          <a:p>
            <a:pPr algn="l"/>
            <a:r>
              <a:rPr lang="en-US" sz="1600" dirty="0"/>
              <a:t>Maureen Andrei </a:t>
            </a:r>
            <a:r>
              <a:rPr lang="en-US" sz="1600" dirty="0" err="1"/>
              <a:t>Lepatan</a:t>
            </a:r>
            <a:r>
              <a:rPr lang="en-US" sz="1600" dirty="0"/>
              <a:t> </a:t>
            </a:r>
          </a:p>
          <a:p>
            <a:pPr algn="l"/>
            <a:r>
              <a:rPr lang="en-US" sz="1600" dirty="0"/>
              <a:t>Ashley Mathew </a:t>
            </a:r>
          </a:p>
          <a:p>
            <a:pPr algn="l"/>
            <a:r>
              <a:rPr lang="en-US" sz="1600" dirty="0"/>
              <a:t>Ahmed </a:t>
            </a:r>
            <a:r>
              <a:rPr lang="en-US" sz="1600" dirty="0" err="1"/>
              <a:t>Saafan</a:t>
            </a:r>
            <a:r>
              <a:rPr lang="en-US" sz="1600" dirty="0"/>
              <a:t> </a:t>
            </a:r>
          </a:p>
          <a:p>
            <a:pPr algn="l"/>
            <a:r>
              <a:rPr lang="en-US" sz="1600" dirty="0"/>
              <a:t>Shih-</a:t>
            </a:r>
            <a:r>
              <a:rPr lang="en-US" sz="1600" dirty="0" err="1"/>
              <a:t>Hsuan</a:t>
            </a:r>
            <a:r>
              <a:rPr lang="en-US" sz="1600" dirty="0"/>
              <a:t> Yan</a:t>
            </a:r>
          </a:p>
          <a:p>
            <a:pPr algn="l"/>
            <a:endParaRPr lang="en-US" sz="1600" dirty="0"/>
          </a:p>
        </p:txBody>
      </p:sp>
    </p:spTree>
    <p:extLst>
      <p:ext uri="{BB962C8B-B14F-4D97-AF65-F5344CB8AC3E}">
        <p14:creationId xmlns:p14="http://schemas.microsoft.com/office/powerpoint/2010/main" val="196405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E02646-C3EB-1A7A-72D9-3776C76E08EC}"/>
              </a:ext>
            </a:extLst>
          </p:cNvPr>
          <p:cNvSpPr txBox="1"/>
          <p:nvPr/>
        </p:nvSpPr>
        <p:spPr>
          <a:xfrm>
            <a:off x="643278" y="304038"/>
            <a:ext cx="5317801" cy="1481328"/>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800" b="1" kern="1200" dirty="0">
                <a:solidFill>
                  <a:schemeClr val="tx1"/>
                </a:solidFill>
                <a:latin typeface="+mj-lt"/>
                <a:ea typeface="+mj-ea"/>
                <a:cs typeface="+mj-cs"/>
              </a:rPr>
              <a:t>Which Marketing Channels Generate the Most Leads?</a:t>
            </a:r>
          </a:p>
        </p:txBody>
      </p:sp>
      <p:sp>
        <p:nvSpPr>
          <p:cNvPr id="4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E6536D-6DB6-D193-3E6A-0C730C157D37}"/>
              </a:ext>
            </a:extLst>
          </p:cNvPr>
          <p:cNvSpPr txBox="1"/>
          <p:nvPr/>
        </p:nvSpPr>
        <p:spPr>
          <a:xfrm>
            <a:off x="630936" y="2660904"/>
            <a:ext cx="4956707" cy="3547872"/>
          </a:xfrm>
          <a:prstGeom prst="rect">
            <a:avLst/>
          </a:prstGeom>
        </p:spPr>
        <p:txBody>
          <a:bodyPr vert="horz" lIns="91440" tIns="45720" rIns="91440" bIns="45720" rtlCol="0" anchor="t">
            <a:normAutofit fontScale="92500" lnSpcReduction="20000"/>
          </a:bodyPr>
          <a:lstStyle/>
          <a:p>
            <a:pPr marL="285750" indent="-228600">
              <a:lnSpc>
                <a:spcPct val="90000"/>
              </a:lnSpc>
              <a:spcAft>
                <a:spcPts val="600"/>
              </a:spcAft>
              <a:buFont typeface="Arial" panose="020B0604020202020204" pitchFamily="34" charset="0"/>
              <a:buChar char="•"/>
            </a:pPr>
            <a:r>
              <a:rPr lang="en-US" sz="2200" dirty="0"/>
              <a:t>Organic Search and Paid Search are our best Marketing tools so far accounting for almost 60% of our total leads generated</a:t>
            </a:r>
          </a:p>
          <a:p>
            <a:pPr marL="285750"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r>
              <a:rPr lang="en-US" sz="2200" dirty="0"/>
              <a:t>The 'unknown' category with 177 leads, could indicate leads from miscellaneous sources or those that were not properly tracked</a:t>
            </a:r>
          </a:p>
          <a:p>
            <a:pPr marL="285750"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r>
              <a:rPr lang="en-US" sz="2200" dirty="0"/>
              <a:t>There is untapped potential when it comes to other useful marketing channels like “email, referral, social, and direct channels”</a:t>
            </a:r>
          </a:p>
          <a:p>
            <a:pPr lvl="0" indent="-228600">
              <a:lnSpc>
                <a:spcPct val="90000"/>
              </a:lnSpc>
              <a:spcAft>
                <a:spcPts val="600"/>
              </a:spcAft>
              <a:buFont typeface="Arial" panose="020B0604020202020204" pitchFamily="34" charset="0"/>
              <a:buChar char="•"/>
            </a:pPr>
            <a:endParaRPr lang="en-US" sz="2200" dirty="0"/>
          </a:p>
        </p:txBody>
      </p:sp>
      <p:pic>
        <p:nvPicPr>
          <p:cNvPr id="5" name="Picture 4">
            <a:extLst>
              <a:ext uri="{FF2B5EF4-FFF2-40B4-BE49-F238E27FC236}">
                <a16:creationId xmlns:a16="http://schemas.microsoft.com/office/drawing/2014/main" id="{974DFF85-05BF-CCB6-1DE1-656E2F5E3AAA}"/>
              </a:ext>
            </a:extLst>
          </p:cNvPr>
          <p:cNvPicPr>
            <a:picLocks noChangeAspect="1"/>
          </p:cNvPicPr>
          <p:nvPr/>
        </p:nvPicPr>
        <p:blipFill>
          <a:blip r:embed="rId2"/>
          <a:stretch>
            <a:fillRect/>
          </a:stretch>
        </p:blipFill>
        <p:spPr>
          <a:xfrm>
            <a:off x="6243263" y="791362"/>
            <a:ext cx="5317801" cy="5417414"/>
          </a:xfrm>
          <a:prstGeom prst="rect">
            <a:avLst/>
          </a:prstGeom>
        </p:spPr>
      </p:pic>
    </p:spTree>
    <p:extLst>
      <p:ext uri="{BB962C8B-B14F-4D97-AF65-F5344CB8AC3E}">
        <p14:creationId xmlns:p14="http://schemas.microsoft.com/office/powerpoint/2010/main" val="3767150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aph of different colored bars&#10;&#10;Description automatically generated">
            <a:extLst>
              <a:ext uri="{FF2B5EF4-FFF2-40B4-BE49-F238E27FC236}">
                <a16:creationId xmlns:a16="http://schemas.microsoft.com/office/drawing/2014/main" id="{D5F08483-6C16-7492-7829-04694A64F677}"/>
              </a:ext>
            </a:extLst>
          </p:cNvPr>
          <p:cNvPicPr>
            <a:picLocks noChangeAspect="1"/>
          </p:cNvPicPr>
          <p:nvPr/>
        </p:nvPicPr>
        <p:blipFill>
          <a:blip r:embed="rId2"/>
          <a:stretch>
            <a:fillRect/>
          </a:stretch>
        </p:blipFill>
        <p:spPr>
          <a:xfrm>
            <a:off x="962163" y="968000"/>
            <a:ext cx="7746709" cy="4880425"/>
          </a:xfrm>
          <a:prstGeom prst="rect">
            <a:avLst/>
          </a:prstGeom>
        </p:spPr>
      </p:pic>
    </p:spTree>
    <p:extLst>
      <p:ext uri="{BB962C8B-B14F-4D97-AF65-F5344CB8AC3E}">
        <p14:creationId xmlns:p14="http://schemas.microsoft.com/office/powerpoint/2010/main" val="1300565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E02646-C3EB-1A7A-72D9-3776C76E08EC}"/>
              </a:ext>
            </a:extLst>
          </p:cNvPr>
          <p:cNvSpPr txBox="1"/>
          <p:nvPr/>
        </p:nvSpPr>
        <p:spPr>
          <a:xfrm>
            <a:off x="1005008" y="16332"/>
            <a:ext cx="10178934" cy="132873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dirty="0">
                <a:solidFill>
                  <a:schemeClr val="tx1"/>
                </a:solidFill>
                <a:latin typeface="+mj-lt"/>
                <a:ea typeface="+mj-ea"/>
                <a:cs typeface="+mj-cs"/>
              </a:rPr>
              <a:t>Payment Methods</a:t>
            </a:r>
          </a:p>
        </p:txBody>
      </p:sp>
      <p:pic>
        <p:nvPicPr>
          <p:cNvPr id="9" name="Picture 8">
            <a:extLst>
              <a:ext uri="{FF2B5EF4-FFF2-40B4-BE49-F238E27FC236}">
                <a16:creationId xmlns:a16="http://schemas.microsoft.com/office/drawing/2014/main" id="{08F06AA7-4DC8-FAB6-C27B-9069741FD892}"/>
              </a:ext>
            </a:extLst>
          </p:cNvPr>
          <p:cNvPicPr>
            <a:picLocks noChangeAspect="1"/>
          </p:cNvPicPr>
          <p:nvPr/>
        </p:nvPicPr>
        <p:blipFill rotWithShape="1">
          <a:blip r:embed="rId2"/>
          <a:srcRect t="10819" r="5274" b="-2"/>
          <a:stretch/>
        </p:blipFill>
        <p:spPr>
          <a:xfrm>
            <a:off x="198705" y="1793961"/>
            <a:ext cx="7719670" cy="4615137"/>
          </a:xfrm>
          <a:prstGeom prst="rect">
            <a:avLst/>
          </a:prstGeom>
        </p:spPr>
      </p:pic>
      <p:pic>
        <p:nvPicPr>
          <p:cNvPr id="8" name="Picture 7">
            <a:extLst>
              <a:ext uri="{FF2B5EF4-FFF2-40B4-BE49-F238E27FC236}">
                <a16:creationId xmlns:a16="http://schemas.microsoft.com/office/drawing/2014/main" id="{8D437D1A-08B1-DB84-FEDE-EC7543CF8F97}"/>
              </a:ext>
            </a:extLst>
          </p:cNvPr>
          <p:cNvPicPr>
            <a:picLocks noChangeAspect="1"/>
          </p:cNvPicPr>
          <p:nvPr/>
        </p:nvPicPr>
        <p:blipFill rotWithShape="1">
          <a:blip r:embed="rId3"/>
          <a:srcRect r="6022"/>
          <a:stretch/>
        </p:blipFill>
        <p:spPr>
          <a:xfrm>
            <a:off x="8763433" y="2446915"/>
            <a:ext cx="2856640" cy="1964169"/>
          </a:xfrm>
          <a:prstGeom prst="rect">
            <a:avLst/>
          </a:prstGeom>
        </p:spPr>
      </p:pic>
      <p:pic>
        <p:nvPicPr>
          <p:cNvPr id="10" name="Picture 9">
            <a:extLst>
              <a:ext uri="{FF2B5EF4-FFF2-40B4-BE49-F238E27FC236}">
                <a16:creationId xmlns:a16="http://schemas.microsoft.com/office/drawing/2014/main" id="{B9C8FEF5-B2CF-1D66-3928-00DE12C4100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7667" y1="44500" x2="37417" y2="22625"/>
                        <a14:foregroundMark x1="37417" y1="22625" x2="51583" y2="18875"/>
                        <a14:foregroundMark x1="51583" y1="18875" x2="56333" y2="20875"/>
                        <a14:foregroundMark x1="36750" y1="45375" x2="33250" y2="23375"/>
                        <a14:foregroundMark x1="33250" y1="23375" x2="48917" y2="14625"/>
                        <a14:foregroundMark x1="48917" y1="14625" x2="63083" y2="18250"/>
                        <a14:foregroundMark x1="63083" y1="18250" x2="64333" y2="39500"/>
                        <a14:foregroundMark x1="64333" y1="39500" x2="51083" y2="47500"/>
                        <a14:foregroundMark x1="51083" y1="47500" x2="37000" y2="44750"/>
                        <a14:foregroundMark x1="37000" y1="44750" x2="35417" y2="23250"/>
                        <a14:foregroundMark x1="35417" y1="23250" x2="45000" y2="16500"/>
                        <a14:foregroundMark x1="32333" y1="25375" x2="33750" y2="24000"/>
                        <a14:foregroundMark x1="59833" y1="17375" x2="69417" y2="32500"/>
                        <a14:foregroundMark x1="69417" y1="32500" x2="59250" y2="51250"/>
                        <a14:foregroundMark x1="59250" y1="51250" x2="42333" y2="52250"/>
                        <a14:foregroundMark x1="42333" y1="52250" x2="30833" y2="43500"/>
                        <a14:foregroundMark x1="36167" y1="48500" x2="30833" y2="26625"/>
                        <a14:foregroundMark x1="24333" y1="58250" x2="56750" y2="58750"/>
                        <a14:foregroundMark x1="56750" y1="58750" x2="21250" y2="58875"/>
                        <a14:foregroundMark x1="21250" y1="58875" x2="52167" y2="64875"/>
                        <a14:foregroundMark x1="33167" y1="68000" x2="47667" y2="68000"/>
                        <a14:foregroundMark x1="47667" y1="68000" x2="30083" y2="66250"/>
                        <a14:foregroundMark x1="30083" y1="66250" x2="27833" y2="64000"/>
                        <a14:foregroundMark x1="35583" y1="60875" x2="66333" y2="60000"/>
                        <a14:foregroundMark x1="66333" y1="60000" x2="62833" y2="64875"/>
                        <a14:foregroundMark x1="31667" y1="80000" x2="45917" y2="80000"/>
                        <a14:foregroundMark x1="45917" y1="80000" x2="29167" y2="78250"/>
                        <a14:foregroundMark x1="29167" y1="78250" x2="44833" y2="74375"/>
                        <a14:foregroundMark x1="44833" y1="74375" x2="59417" y2="74375"/>
                        <a14:foregroundMark x1="59417" y1="74375" x2="39250" y2="74750"/>
                        <a14:foregroundMark x1="39250" y1="74750" x2="56917" y2="80000"/>
                        <a14:foregroundMark x1="56917" y1="80000" x2="39833" y2="82000"/>
                        <a14:foregroundMark x1="39833" y1="82000" x2="53833" y2="76500"/>
                        <a14:foregroundMark x1="53833" y1="76500" x2="46500" y2="80875"/>
                        <a14:foregroundMark x1="39917" y1="32500" x2="50583" y2="18500"/>
                        <a14:foregroundMark x1="50583" y1="18500" x2="37000" y2="25500"/>
                        <a14:foregroundMark x1="37000" y1="25500" x2="36667" y2="46500"/>
                        <a14:foregroundMark x1="36667" y1="46500" x2="47250" y2="29125"/>
                        <a14:foregroundMark x1="47250" y1="29125" x2="49500" y2="34875"/>
                        <a14:foregroundMark x1="46000" y1="38875" x2="60417" y2="32250"/>
                        <a14:foregroundMark x1="60417" y1="32250" x2="60667" y2="28625"/>
                        <a14:foregroundMark x1="60833" y1="29125" x2="41250" y2="26500"/>
                        <a14:foregroundMark x1="41250" y1="26500" x2="65250" y2="31500"/>
                        <a14:foregroundMark x1="25917" y1="56750" x2="42583" y2="53625"/>
                        <a14:foregroundMark x1="42583" y1="53625" x2="27583" y2="59375"/>
                        <a14:foregroundMark x1="27583" y1="59375" x2="48333" y2="56125"/>
                        <a14:foregroundMark x1="48333" y1="56125" x2="32917" y2="54250"/>
                        <a14:foregroundMark x1="32917" y1="54250" x2="62500" y2="52750"/>
                        <a14:foregroundMark x1="62500" y1="52750" x2="43833" y2="54625"/>
                        <a14:foregroundMark x1="43833" y1="54625" x2="58500" y2="57375"/>
                        <a14:foregroundMark x1="58500" y1="57375" x2="43417" y2="60375"/>
                        <a14:foregroundMark x1="43417" y1="60375" x2="59917" y2="54875"/>
                        <a14:foregroundMark x1="59917" y1="54875" x2="45583" y2="57000"/>
                        <a14:foregroundMark x1="45583" y1="57000" x2="62833" y2="54375"/>
                        <a14:foregroundMark x1="62833" y1="54375" x2="50167" y2="63375"/>
                        <a14:foregroundMark x1="50167" y1="63375" x2="57417" y2="60750"/>
                        <a14:foregroundMark x1="54000" y1="61875" x2="40417" y2="73750"/>
                        <a14:foregroundMark x1="40417" y1="73750" x2="56000" y2="67125"/>
                        <a14:foregroundMark x1="56000" y1="67125" x2="41917" y2="73750"/>
                        <a14:foregroundMark x1="41917" y1="73750" x2="57333" y2="67750"/>
                        <a14:foregroundMark x1="57333" y1="67750" x2="41250" y2="68625"/>
                        <a14:foregroundMark x1="41250" y1="68625" x2="55500" y2="64375"/>
                        <a14:foregroundMark x1="55500" y1="64375" x2="49417" y2="66625"/>
                        <a14:foregroundMark x1="50083" y1="71750" x2="63917" y2="62000"/>
                        <a14:foregroundMark x1="63917" y1="62000" x2="51167" y2="80375"/>
                        <a14:foregroundMark x1="51167" y1="80375" x2="63417" y2="69250"/>
                        <a14:foregroundMark x1="63417" y1="69250" x2="50417" y2="80625"/>
                        <a14:foregroundMark x1="50417" y1="80625" x2="66667" y2="68000"/>
                        <a14:foregroundMark x1="66667" y1="68000" x2="69583" y2="60750"/>
                        <a14:foregroundMark x1="62417" y1="57125" x2="64083" y2="53375"/>
                        <a14:foregroundMark x1="62500" y1="54125" x2="69917" y2="61500"/>
                        <a14:foregroundMark x1="66333" y1="56500" x2="67000" y2="55625"/>
                        <a14:foregroundMark x1="70667" y1="53375" x2="73417" y2="64625"/>
                        <a14:foregroundMark x1="70000" y1="59125" x2="66750" y2="56125"/>
                        <a14:foregroundMark x1="66833" y1="55750" x2="65000" y2="54375"/>
                        <a14:foregroundMark x1="65000" y1="54000" x2="71750" y2="54125"/>
                        <a14:foregroundMark x1="70417" y1="52375" x2="62000" y2="53000"/>
                        <a14:foregroundMark x1="72500" y1="53250" x2="72750" y2="64375"/>
                        <a14:foregroundMark x1="74250" y1="55625" x2="74250" y2="65375"/>
                        <a14:foregroundMark x1="73333" y1="56750" x2="71750" y2="70500"/>
                        <a14:foregroundMark x1="67000" y1="67625" x2="73583" y2="66750"/>
                        <a14:foregroundMark x1="73667" y1="58500" x2="73833" y2="66750"/>
                        <a14:foregroundMark x1="74333" y1="60125" x2="74333" y2="66625"/>
                        <a14:foregroundMark x1="74333" y1="65625" x2="60083" y2="80750"/>
                        <a14:foregroundMark x1="60083" y1="80750" x2="73833" y2="68625"/>
                        <a14:foregroundMark x1="73833" y1="68625" x2="62917" y2="81125"/>
                        <a14:foregroundMark x1="57250" y1="81625" x2="61833" y2="81750"/>
                        <a14:foregroundMark x1="47167" y1="82500" x2="58750" y2="83750"/>
                        <a14:foregroundMark x1="51333" y1="83500" x2="64333" y2="81750"/>
                        <a14:foregroundMark x1="64083" y1="82000" x2="56750" y2="86875"/>
                        <a14:foregroundMark x1="39917" y1="84750" x2="52583" y2="86250"/>
                        <a14:foregroundMark x1="43333" y1="84125" x2="50167" y2="84875"/>
                        <a14:foregroundMark x1="29833" y1="79250" x2="36667" y2="84750"/>
                        <a14:foregroundMark x1="34583" y1="78000" x2="35833" y2="84000"/>
                        <a14:foregroundMark x1="34583" y1="78000" x2="35083" y2="75125"/>
                        <a14:foregroundMark x1="34167" y1="73750" x2="29333" y2="69125"/>
                        <a14:foregroundMark x1="27083" y1="65875" x2="27750" y2="71750"/>
                        <a14:foregroundMark x1="27833" y1="72875" x2="26000" y2="69500"/>
                        <a14:foregroundMark x1="23750" y1="60250" x2="23917" y2="71125"/>
                      </a14:backgroundRemoval>
                    </a14:imgEffect>
                  </a14:imgLayer>
                </a14:imgProps>
              </a:ext>
            </a:extLst>
          </a:blip>
          <a:stretch>
            <a:fillRect/>
          </a:stretch>
        </p:blipFill>
        <p:spPr>
          <a:xfrm>
            <a:off x="10403289" y="206222"/>
            <a:ext cx="959280" cy="6395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64168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4F99093-FB6D-43E0-AA45-FA744653E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E8B83EF-4FB2-4C16-B94A-73A8FBCD1E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7" name="Group 56">
            <a:extLst>
              <a:ext uri="{FF2B5EF4-FFF2-40B4-BE49-F238E27FC236}">
                <a16:creationId xmlns:a16="http://schemas.microsoft.com/office/drawing/2014/main" id="{65CE4779-ABAB-448C-B806-A60E8F835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51" name="Freeform: Shape 50">
              <a:extLst>
                <a:ext uri="{FF2B5EF4-FFF2-40B4-BE49-F238E27FC236}">
                  <a16:creationId xmlns:a16="http://schemas.microsoft.com/office/drawing/2014/main" id="{284E8940-EE47-4A50-B7D3-F4BF68524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1">
              <a:extLst>
                <a:ext uri="{FF2B5EF4-FFF2-40B4-BE49-F238E27FC236}">
                  <a16:creationId xmlns:a16="http://schemas.microsoft.com/office/drawing/2014/main" id="{9BA40340-BD4D-49C0-8BC6-61AF7391F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D79A4281-F939-4206-9B6F-8DDD2FDAA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4" name="Freeform: Shape 53">
              <a:extLst>
                <a:ext uri="{FF2B5EF4-FFF2-40B4-BE49-F238E27FC236}">
                  <a16:creationId xmlns:a16="http://schemas.microsoft.com/office/drawing/2014/main" id="{38774401-76BE-487C-8645-DC90C833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CE02646-C3EB-1A7A-72D9-3776C76E08EC}"/>
              </a:ext>
            </a:extLst>
          </p:cNvPr>
          <p:cNvSpPr txBox="1"/>
          <p:nvPr/>
        </p:nvSpPr>
        <p:spPr>
          <a:xfrm>
            <a:off x="239729" y="1448240"/>
            <a:ext cx="1650716" cy="34660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solidFill>
                  <a:schemeClr val="tx2"/>
                </a:solidFill>
                <a:latin typeface="+mj-lt"/>
                <a:ea typeface="+mj-ea"/>
                <a:cs typeface="+mj-cs"/>
              </a:rPr>
              <a:t>Delivery Speed Trends</a:t>
            </a:r>
          </a:p>
        </p:txBody>
      </p:sp>
      <p:pic>
        <p:nvPicPr>
          <p:cNvPr id="7" name="Content Placeholder 4" descr="A graph with orange dots&#10;&#10;Description automatically generated">
            <a:extLst>
              <a:ext uri="{FF2B5EF4-FFF2-40B4-BE49-F238E27FC236}">
                <a16:creationId xmlns:a16="http://schemas.microsoft.com/office/drawing/2014/main" id="{C0160CF8-C2DC-F977-8538-BD9BACAB6DD2}"/>
              </a:ext>
            </a:extLst>
          </p:cNvPr>
          <p:cNvPicPr>
            <a:picLocks noChangeAspect="1"/>
          </p:cNvPicPr>
          <p:nvPr/>
        </p:nvPicPr>
        <p:blipFill>
          <a:blip r:embed="rId2"/>
          <a:stretch>
            <a:fillRect/>
          </a:stretch>
        </p:blipFill>
        <p:spPr>
          <a:xfrm>
            <a:off x="1759511" y="-4155"/>
            <a:ext cx="5379230" cy="3577188"/>
          </a:xfrm>
          <a:prstGeom prst="rect">
            <a:avLst/>
          </a:prstGeom>
        </p:spPr>
      </p:pic>
      <p:pic>
        <p:nvPicPr>
          <p:cNvPr id="5" name="Content Placeholder 4" descr="A graph of a delivery speed&#10;&#10;Description automatically generated">
            <a:extLst>
              <a:ext uri="{FF2B5EF4-FFF2-40B4-BE49-F238E27FC236}">
                <a16:creationId xmlns:a16="http://schemas.microsoft.com/office/drawing/2014/main" id="{48E15E29-1BA5-0AD2-13BE-066CDC2ABE50}"/>
              </a:ext>
            </a:extLst>
          </p:cNvPr>
          <p:cNvPicPr>
            <a:picLocks noChangeAspect="1"/>
          </p:cNvPicPr>
          <p:nvPr/>
        </p:nvPicPr>
        <p:blipFill>
          <a:blip r:embed="rId3"/>
          <a:stretch>
            <a:fillRect/>
          </a:stretch>
        </p:blipFill>
        <p:spPr>
          <a:xfrm>
            <a:off x="7138741" y="-4156"/>
            <a:ext cx="5067905" cy="3577189"/>
          </a:xfrm>
          <a:prstGeom prst="rect">
            <a:avLst/>
          </a:prstGeom>
        </p:spPr>
      </p:pic>
      <p:pic>
        <p:nvPicPr>
          <p:cNvPr id="3" name="Content Placeholder 4" descr="A graph with green dots&#10;&#10;Description automatically generated">
            <a:extLst>
              <a:ext uri="{FF2B5EF4-FFF2-40B4-BE49-F238E27FC236}">
                <a16:creationId xmlns:a16="http://schemas.microsoft.com/office/drawing/2014/main" id="{6C9977A2-2A74-E1F7-09A8-C27CC3BA1F70}"/>
              </a:ext>
            </a:extLst>
          </p:cNvPr>
          <p:cNvPicPr>
            <a:picLocks noGrp="1" noChangeAspect="1"/>
          </p:cNvPicPr>
          <p:nvPr>
            <p:ph idx="1"/>
          </p:nvPr>
        </p:nvPicPr>
        <p:blipFill>
          <a:blip r:embed="rId4"/>
          <a:stretch>
            <a:fillRect/>
          </a:stretch>
        </p:blipFill>
        <p:spPr>
          <a:xfrm>
            <a:off x="1759206" y="3573033"/>
            <a:ext cx="5379230" cy="3284967"/>
          </a:xfrm>
          <a:prstGeom prst="rect">
            <a:avLst/>
          </a:prstGeom>
        </p:spPr>
      </p:pic>
      <p:pic>
        <p:nvPicPr>
          <p:cNvPr id="8" name="Content Placeholder 4" descr="A graph with purple dots&#10;&#10;Description automatically generated">
            <a:extLst>
              <a:ext uri="{FF2B5EF4-FFF2-40B4-BE49-F238E27FC236}">
                <a16:creationId xmlns:a16="http://schemas.microsoft.com/office/drawing/2014/main" id="{304EBB8F-DFD5-608A-D92E-B0AC565C920F}"/>
              </a:ext>
            </a:extLst>
          </p:cNvPr>
          <p:cNvPicPr>
            <a:picLocks noChangeAspect="1"/>
          </p:cNvPicPr>
          <p:nvPr/>
        </p:nvPicPr>
        <p:blipFill>
          <a:blip r:embed="rId5"/>
          <a:stretch>
            <a:fillRect/>
          </a:stretch>
        </p:blipFill>
        <p:spPr>
          <a:xfrm>
            <a:off x="7132495" y="3573033"/>
            <a:ext cx="5059200" cy="3284966"/>
          </a:xfrm>
          <a:prstGeom prst="rect">
            <a:avLst/>
          </a:prstGeom>
        </p:spPr>
      </p:pic>
    </p:spTree>
    <p:extLst>
      <p:ext uri="{BB962C8B-B14F-4D97-AF65-F5344CB8AC3E}">
        <p14:creationId xmlns:p14="http://schemas.microsoft.com/office/powerpoint/2010/main" val="125865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Freeform: Shape 47">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Freeform: Shape 49">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CE02646-C3EB-1A7A-72D9-3776C76E08EC}"/>
              </a:ext>
            </a:extLst>
          </p:cNvPr>
          <p:cNvSpPr txBox="1"/>
          <p:nvPr/>
        </p:nvSpPr>
        <p:spPr>
          <a:xfrm>
            <a:off x="621792" y="1161288"/>
            <a:ext cx="3602736" cy="4526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chemeClr val="tx1"/>
                </a:solidFill>
                <a:latin typeface="+mj-lt"/>
                <a:ea typeface="+mj-ea"/>
                <a:cs typeface="+mj-cs"/>
              </a:rPr>
              <a:t>Delivery Speed Insights</a:t>
            </a:r>
          </a:p>
        </p:txBody>
      </p:sp>
      <p:sp>
        <p:nvSpPr>
          <p:cNvPr id="52" name="Rectangle 51">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BAE6536D-6DB6-D193-3E6A-0C730C157D37}"/>
              </a:ext>
            </a:extLst>
          </p:cNvPr>
          <p:cNvSpPr txBox="1"/>
          <p:nvPr/>
        </p:nvSpPr>
        <p:spPr>
          <a:xfrm>
            <a:off x="5434149" y="932688"/>
            <a:ext cx="5916603" cy="4992624"/>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t>The lack of clear trends in the scatter plots and the spread in the summary statistics suggest that delivery speed might not be the sole or even the primary factor affecting the number of orders, items sold, customers, or revenue.</a:t>
            </a: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There could be a variety of other influencing factors such as the type of products sold, customer preferences, time of year, or market competition.</a:t>
            </a:r>
          </a:p>
          <a:p>
            <a:pPr marL="285750" indent="-228600">
              <a:lnSpc>
                <a:spcPct val="90000"/>
              </a:lnSpc>
              <a:spcAft>
                <a:spcPts val="600"/>
              </a:spcAft>
              <a:buFont typeface="Arial" panose="020B0604020202020204" pitchFamily="34" charset="0"/>
              <a:buChar char="•"/>
            </a:pPr>
            <a:endParaRPr lang="en-US" sz="2000"/>
          </a:p>
        </p:txBody>
      </p:sp>
      <p:pic>
        <p:nvPicPr>
          <p:cNvPr id="5" name="Picture 4">
            <a:extLst>
              <a:ext uri="{FF2B5EF4-FFF2-40B4-BE49-F238E27FC236}">
                <a16:creationId xmlns:a16="http://schemas.microsoft.com/office/drawing/2014/main" id="{878C7C43-453F-B8FB-2BD8-405D9DCC04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667" y1="44500" x2="37417" y2="22625"/>
                        <a14:foregroundMark x1="37417" y1="22625" x2="51583" y2="18875"/>
                        <a14:foregroundMark x1="51583" y1="18875" x2="56333" y2="20875"/>
                        <a14:foregroundMark x1="36750" y1="45375" x2="33250" y2="23375"/>
                        <a14:foregroundMark x1="33250" y1="23375" x2="48917" y2="14625"/>
                        <a14:foregroundMark x1="48917" y1="14625" x2="63083" y2="18250"/>
                        <a14:foregroundMark x1="63083" y1="18250" x2="64333" y2="39500"/>
                        <a14:foregroundMark x1="64333" y1="39500" x2="51083" y2="47500"/>
                        <a14:foregroundMark x1="51083" y1="47500" x2="37000" y2="44750"/>
                        <a14:foregroundMark x1="37000" y1="44750" x2="35417" y2="23250"/>
                        <a14:foregroundMark x1="35417" y1="23250" x2="45000" y2="16500"/>
                        <a14:foregroundMark x1="32333" y1="25375" x2="33750" y2="24000"/>
                        <a14:foregroundMark x1="59833" y1="17375" x2="69417" y2="32500"/>
                        <a14:foregroundMark x1="69417" y1="32500" x2="59250" y2="51250"/>
                        <a14:foregroundMark x1="59250" y1="51250" x2="42333" y2="52250"/>
                        <a14:foregroundMark x1="42333" y1="52250" x2="30833" y2="43500"/>
                        <a14:foregroundMark x1="36167" y1="48500" x2="30833" y2="26625"/>
                        <a14:foregroundMark x1="24333" y1="58250" x2="56750" y2="58750"/>
                        <a14:foregroundMark x1="56750" y1="58750" x2="21250" y2="58875"/>
                        <a14:foregroundMark x1="21250" y1="58875" x2="52167" y2="64875"/>
                        <a14:foregroundMark x1="33167" y1="68000" x2="47667" y2="68000"/>
                        <a14:foregroundMark x1="47667" y1="68000" x2="30083" y2="66250"/>
                        <a14:foregroundMark x1="30083" y1="66250" x2="27833" y2="64000"/>
                        <a14:foregroundMark x1="35583" y1="60875" x2="66333" y2="60000"/>
                        <a14:foregroundMark x1="66333" y1="60000" x2="62833" y2="64875"/>
                        <a14:foregroundMark x1="31667" y1="80000" x2="45917" y2="80000"/>
                        <a14:foregroundMark x1="45917" y1="80000" x2="29167" y2="78250"/>
                        <a14:foregroundMark x1="29167" y1="78250" x2="44833" y2="74375"/>
                        <a14:foregroundMark x1="44833" y1="74375" x2="59417" y2="74375"/>
                        <a14:foregroundMark x1="59417" y1="74375" x2="39250" y2="74750"/>
                        <a14:foregroundMark x1="39250" y1="74750" x2="56917" y2="80000"/>
                        <a14:foregroundMark x1="56917" y1="80000" x2="39833" y2="82000"/>
                        <a14:foregroundMark x1="39833" y1="82000" x2="53833" y2="76500"/>
                        <a14:foregroundMark x1="53833" y1="76500" x2="46500" y2="80875"/>
                        <a14:foregroundMark x1="39917" y1="32500" x2="50583" y2="18500"/>
                        <a14:foregroundMark x1="50583" y1="18500" x2="37000" y2="25500"/>
                        <a14:foregroundMark x1="37000" y1="25500" x2="36667" y2="46500"/>
                        <a14:foregroundMark x1="36667" y1="46500" x2="47250" y2="29125"/>
                        <a14:foregroundMark x1="47250" y1="29125" x2="49500" y2="34875"/>
                        <a14:foregroundMark x1="46000" y1="38875" x2="60417" y2="32250"/>
                        <a14:foregroundMark x1="60417" y1="32250" x2="60667" y2="28625"/>
                        <a14:foregroundMark x1="60833" y1="29125" x2="41250" y2="26500"/>
                        <a14:foregroundMark x1="41250" y1="26500" x2="65250" y2="31500"/>
                        <a14:foregroundMark x1="25917" y1="56750" x2="42583" y2="53625"/>
                        <a14:foregroundMark x1="42583" y1="53625" x2="27583" y2="59375"/>
                        <a14:foregroundMark x1="27583" y1="59375" x2="48333" y2="56125"/>
                        <a14:foregroundMark x1="48333" y1="56125" x2="32917" y2="54250"/>
                        <a14:foregroundMark x1="32917" y1="54250" x2="62500" y2="52750"/>
                        <a14:foregroundMark x1="62500" y1="52750" x2="43833" y2="54625"/>
                        <a14:foregroundMark x1="43833" y1="54625" x2="58500" y2="57375"/>
                        <a14:foregroundMark x1="58500" y1="57375" x2="43417" y2="60375"/>
                        <a14:foregroundMark x1="43417" y1="60375" x2="59917" y2="54875"/>
                        <a14:foregroundMark x1="59917" y1="54875" x2="45583" y2="57000"/>
                        <a14:foregroundMark x1="45583" y1="57000" x2="62833" y2="54375"/>
                        <a14:foregroundMark x1="62833" y1="54375" x2="50167" y2="63375"/>
                        <a14:foregroundMark x1="50167" y1="63375" x2="57417" y2="60750"/>
                        <a14:foregroundMark x1="54000" y1="61875" x2="40417" y2="73750"/>
                        <a14:foregroundMark x1="40417" y1="73750" x2="56000" y2="67125"/>
                        <a14:foregroundMark x1="56000" y1="67125" x2="41917" y2="73750"/>
                        <a14:foregroundMark x1="41917" y1="73750" x2="57333" y2="67750"/>
                        <a14:foregroundMark x1="57333" y1="67750" x2="41250" y2="68625"/>
                        <a14:foregroundMark x1="41250" y1="68625" x2="55500" y2="64375"/>
                        <a14:foregroundMark x1="55500" y1="64375" x2="49417" y2="66625"/>
                        <a14:foregroundMark x1="50083" y1="71750" x2="63917" y2="62000"/>
                        <a14:foregroundMark x1="63917" y1="62000" x2="51167" y2="80375"/>
                        <a14:foregroundMark x1="51167" y1="80375" x2="63417" y2="69250"/>
                        <a14:foregroundMark x1="63417" y1="69250" x2="50417" y2="80625"/>
                        <a14:foregroundMark x1="50417" y1="80625" x2="66667" y2="68000"/>
                        <a14:foregroundMark x1="66667" y1="68000" x2="69583" y2="60750"/>
                        <a14:foregroundMark x1="62417" y1="57125" x2="64083" y2="53375"/>
                        <a14:foregroundMark x1="62500" y1="54125" x2="69917" y2="61500"/>
                        <a14:foregroundMark x1="66333" y1="56500" x2="67000" y2="55625"/>
                        <a14:foregroundMark x1="70667" y1="53375" x2="73417" y2="64625"/>
                        <a14:foregroundMark x1="70000" y1="59125" x2="66750" y2="56125"/>
                        <a14:foregroundMark x1="66833" y1="55750" x2="65000" y2="54375"/>
                        <a14:foregroundMark x1="65000" y1="54000" x2="71750" y2="54125"/>
                        <a14:foregroundMark x1="70417" y1="52375" x2="62000" y2="53000"/>
                        <a14:foregroundMark x1="72500" y1="53250" x2="72750" y2="64375"/>
                        <a14:foregroundMark x1="74250" y1="55625" x2="74250" y2="65375"/>
                        <a14:foregroundMark x1="73333" y1="56750" x2="71750" y2="70500"/>
                        <a14:foregroundMark x1="67000" y1="67625" x2="73583" y2="66750"/>
                        <a14:foregroundMark x1="73667" y1="58500" x2="73833" y2="66750"/>
                        <a14:foregroundMark x1="74333" y1="60125" x2="74333" y2="66625"/>
                        <a14:foregroundMark x1="74333" y1="65625" x2="60083" y2="80750"/>
                        <a14:foregroundMark x1="60083" y1="80750" x2="73833" y2="68625"/>
                        <a14:foregroundMark x1="73833" y1="68625" x2="62917" y2="81125"/>
                        <a14:foregroundMark x1="57250" y1="81625" x2="61833" y2="81750"/>
                        <a14:foregroundMark x1="47167" y1="82500" x2="58750" y2="83750"/>
                        <a14:foregroundMark x1="51333" y1="83500" x2="64333" y2="81750"/>
                        <a14:foregroundMark x1="64083" y1="82000" x2="56750" y2="86875"/>
                        <a14:foregroundMark x1="39917" y1="84750" x2="52583" y2="86250"/>
                        <a14:foregroundMark x1="43333" y1="84125" x2="50167" y2="84875"/>
                        <a14:foregroundMark x1="29833" y1="79250" x2="36667" y2="84750"/>
                        <a14:foregroundMark x1="34583" y1="78000" x2="35833" y2="84000"/>
                        <a14:foregroundMark x1="34583" y1="78000" x2="35083" y2="75125"/>
                        <a14:foregroundMark x1="34167" y1="73750" x2="29333" y2="69125"/>
                        <a14:foregroundMark x1="27083" y1="65875" x2="27750" y2="71750"/>
                        <a14:foregroundMark x1="27833" y1="72875" x2="26000" y2="69500"/>
                        <a14:foregroundMark x1="23750" y1="60250" x2="23917" y2="71125"/>
                      </a14:backgroundRemoval>
                    </a14:imgEffect>
                  </a14:imgLayer>
                </a14:imgProps>
              </a:ext>
            </a:extLst>
          </a:blip>
          <a:stretch>
            <a:fillRect/>
          </a:stretch>
        </p:blipFill>
        <p:spPr>
          <a:xfrm>
            <a:off x="10403289" y="206222"/>
            <a:ext cx="959280" cy="6395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0069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E02646-C3EB-1A7A-72D9-3776C76E08EC}"/>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kern="1200">
                <a:solidFill>
                  <a:schemeClr val="tx1"/>
                </a:solidFill>
                <a:latin typeface="+mj-lt"/>
                <a:ea typeface="+mj-ea"/>
                <a:cs typeface="+mj-cs"/>
              </a:rPr>
              <a:t>Revenue Trend Analysis</a:t>
            </a:r>
          </a:p>
          <a:p>
            <a:pPr>
              <a:lnSpc>
                <a:spcPct val="90000"/>
              </a:lnSpc>
              <a:spcBef>
                <a:spcPct val="0"/>
              </a:spcBef>
              <a:spcAft>
                <a:spcPts val="600"/>
              </a:spcAft>
            </a:pPr>
            <a:r>
              <a:rPr lang="en-US" sz="3400" b="1" i="1" kern="1200">
                <a:solidFill>
                  <a:schemeClr val="tx1"/>
                </a:solidFill>
                <a:latin typeface="+mj-lt"/>
                <a:ea typeface="+mj-ea"/>
                <a:cs typeface="+mj-cs"/>
              </a:rPr>
              <a:t>“Quarterly” </a:t>
            </a:r>
          </a:p>
        </p:txBody>
      </p:sp>
      <p:sp>
        <p:nvSpPr>
          <p:cNvPr id="3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E6536D-6DB6-D193-3E6A-0C730C157D37}"/>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lvl="0" indent="-228600">
              <a:lnSpc>
                <a:spcPct val="90000"/>
              </a:lnSpc>
              <a:spcAft>
                <a:spcPts val="600"/>
              </a:spcAft>
              <a:buFont typeface="Arial" panose="020B0604020202020204" pitchFamily="34" charset="0"/>
              <a:buChar char="•"/>
            </a:pPr>
            <a:r>
              <a:rPr lang="en-US" sz="2000" dirty="0"/>
              <a:t>There is an overall upward trend in quarterly revenue from 2017 to 2018, indicating business growth</a:t>
            </a:r>
          </a:p>
          <a:p>
            <a:pPr marL="57150" lvl="0" indent="-228600">
              <a:lnSpc>
                <a:spcPct val="90000"/>
              </a:lnSpc>
              <a:spcAft>
                <a:spcPts val="600"/>
              </a:spcAft>
              <a:buFont typeface="Arial" panose="020B0604020202020204" pitchFamily="34" charset="0"/>
              <a:buChar char="•"/>
            </a:pPr>
            <a:endParaRPr lang="en-US" sz="2000" dirty="0"/>
          </a:p>
          <a:p>
            <a:pPr marL="285750" lvl="0" indent="-228600">
              <a:lnSpc>
                <a:spcPct val="90000"/>
              </a:lnSpc>
              <a:spcAft>
                <a:spcPts val="600"/>
              </a:spcAft>
              <a:buFont typeface="Arial" panose="020B0604020202020204" pitchFamily="34" charset="0"/>
              <a:buChar char="•"/>
            </a:pPr>
            <a:r>
              <a:rPr lang="en-US" sz="2000" dirty="0"/>
              <a:t>No Seasonal Impact</a:t>
            </a:r>
          </a:p>
          <a:p>
            <a:pPr marL="285750" lvl="0" indent="-228600">
              <a:lnSpc>
                <a:spcPct val="90000"/>
              </a:lnSpc>
              <a:spcAft>
                <a:spcPts val="600"/>
              </a:spcAft>
              <a:buFont typeface="Arial" panose="020B0604020202020204" pitchFamily="34" charset="0"/>
              <a:buChar char="•"/>
            </a:pPr>
            <a:endParaRPr lang="en-US" sz="2000" dirty="0"/>
          </a:p>
          <a:p>
            <a:pPr marL="285750" lvl="0" indent="-228600">
              <a:lnSpc>
                <a:spcPct val="90000"/>
              </a:lnSpc>
              <a:spcAft>
                <a:spcPts val="600"/>
              </a:spcAft>
              <a:buFont typeface="Arial" panose="020B0604020202020204" pitchFamily="34" charset="0"/>
              <a:buChar char="•"/>
            </a:pPr>
            <a:r>
              <a:rPr lang="en-US" sz="2000" dirty="0"/>
              <a:t>Issue -&gt; There is a dip in 2018 Q3 Revenues</a:t>
            </a:r>
          </a:p>
          <a:p>
            <a:pPr lvl="0" indent="-2286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FF06F1E1-B0C3-6DE6-833D-3D4CCFA56CDC}"/>
              </a:ext>
            </a:extLst>
          </p:cNvPr>
          <p:cNvPicPr>
            <a:picLocks noChangeAspect="1"/>
          </p:cNvPicPr>
          <p:nvPr/>
        </p:nvPicPr>
        <p:blipFill>
          <a:blip r:embed="rId2"/>
          <a:stretch>
            <a:fillRect/>
          </a:stretch>
        </p:blipFill>
        <p:spPr>
          <a:xfrm>
            <a:off x="4655245" y="1281346"/>
            <a:ext cx="7536755" cy="4936574"/>
          </a:xfrm>
          <a:prstGeom prst="rect">
            <a:avLst/>
          </a:prstGeom>
        </p:spPr>
      </p:pic>
      <p:pic>
        <p:nvPicPr>
          <p:cNvPr id="8" name="Picture 7">
            <a:extLst>
              <a:ext uri="{FF2B5EF4-FFF2-40B4-BE49-F238E27FC236}">
                <a16:creationId xmlns:a16="http://schemas.microsoft.com/office/drawing/2014/main" id="{CF4AF221-19D0-38BC-9048-95C7927FC4C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67" y1="44500" x2="37417" y2="22625"/>
                        <a14:foregroundMark x1="37417" y1="22625" x2="51583" y2="18875"/>
                        <a14:foregroundMark x1="51583" y1="18875" x2="56333" y2="20875"/>
                        <a14:foregroundMark x1="36750" y1="45375" x2="33250" y2="23375"/>
                        <a14:foregroundMark x1="33250" y1="23375" x2="48917" y2="14625"/>
                        <a14:foregroundMark x1="48917" y1="14625" x2="63083" y2="18250"/>
                        <a14:foregroundMark x1="63083" y1="18250" x2="64333" y2="39500"/>
                        <a14:foregroundMark x1="64333" y1="39500" x2="51083" y2="47500"/>
                        <a14:foregroundMark x1="51083" y1="47500" x2="37000" y2="44750"/>
                        <a14:foregroundMark x1="37000" y1="44750" x2="35417" y2="23250"/>
                        <a14:foregroundMark x1="35417" y1="23250" x2="45000" y2="16500"/>
                        <a14:foregroundMark x1="32333" y1="25375" x2="33750" y2="24000"/>
                        <a14:foregroundMark x1="59833" y1="17375" x2="69417" y2="32500"/>
                        <a14:foregroundMark x1="69417" y1="32500" x2="59250" y2="51250"/>
                        <a14:foregroundMark x1="59250" y1="51250" x2="42333" y2="52250"/>
                        <a14:foregroundMark x1="42333" y1="52250" x2="30833" y2="43500"/>
                        <a14:foregroundMark x1="36167" y1="48500" x2="30833" y2="26625"/>
                        <a14:foregroundMark x1="24333" y1="58250" x2="56750" y2="58750"/>
                        <a14:foregroundMark x1="56750" y1="58750" x2="21250" y2="58875"/>
                        <a14:foregroundMark x1="21250" y1="58875" x2="52167" y2="64875"/>
                        <a14:foregroundMark x1="33167" y1="68000" x2="47667" y2="68000"/>
                        <a14:foregroundMark x1="47667" y1="68000" x2="30083" y2="66250"/>
                        <a14:foregroundMark x1="30083" y1="66250" x2="27833" y2="64000"/>
                        <a14:foregroundMark x1="35583" y1="60875" x2="66333" y2="60000"/>
                        <a14:foregroundMark x1="66333" y1="60000" x2="62833" y2="64875"/>
                        <a14:foregroundMark x1="31667" y1="80000" x2="45917" y2="80000"/>
                        <a14:foregroundMark x1="45917" y1="80000" x2="29167" y2="78250"/>
                        <a14:foregroundMark x1="29167" y1="78250" x2="44833" y2="74375"/>
                        <a14:foregroundMark x1="44833" y1="74375" x2="59417" y2="74375"/>
                        <a14:foregroundMark x1="59417" y1="74375" x2="39250" y2="74750"/>
                        <a14:foregroundMark x1="39250" y1="74750" x2="56917" y2="80000"/>
                        <a14:foregroundMark x1="56917" y1="80000" x2="39833" y2="82000"/>
                        <a14:foregroundMark x1="39833" y1="82000" x2="53833" y2="76500"/>
                        <a14:foregroundMark x1="53833" y1="76500" x2="46500" y2="80875"/>
                        <a14:foregroundMark x1="39917" y1="32500" x2="50583" y2="18500"/>
                        <a14:foregroundMark x1="50583" y1="18500" x2="37000" y2="25500"/>
                        <a14:foregroundMark x1="37000" y1="25500" x2="36667" y2="46500"/>
                        <a14:foregroundMark x1="36667" y1="46500" x2="47250" y2="29125"/>
                        <a14:foregroundMark x1="47250" y1="29125" x2="49500" y2="34875"/>
                        <a14:foregroundMark x1="46000" y1="38875" x2="60417" y2="32250"/>
                        <a14:foregroundMark x1="60417" y1="32250" x2="60667" y2="28625"/>
                        <a14:foregroundMark x1="60833" y1="29125" x2="41250" y2="26500"/>
                        <a14:foregroundMark x1="41250" y1="26500" x2="65250" y2="31500"/>
                        <a14:foregroundMark x1="25917" y1="56750" x2="42583" y2="53625"/>
                        <a14:foregroundMark x1="42583" y1="53625" x2="27583" y2="59375"/>
                        <a14:foregroundMark x1="27583" y1="59375" x2="48333" y2="56125"/>
                        <a14:foregroundMark x1="48333" y1="56125" x2="32917" y2="54250"/>
                        <a14:foregroundMark x1="32917" y1="54250" x2="62500" y2="52750"/>
                        <a14:foregroundMark x1="62500" y1="52750" x2="43833" y2="54625"/>
                        <a14:foregroundMark x1="43833" y1="54625" x2="58500" y2="57375"/>
                        <a14:foregroundMark x1="58500" y1="57375" x2="43417" y2="60375"/>
                        <a14:foregroundMark x1="43417" y1="60375" x2="59917" y2="54875"/>
                        <a14:foregroundMark x1="59917" y1="54875" x2="45583" y2="57000"/>
                        <a14:foregroundMark x1="45583" y1="57000" x2="62833" y2="54375"/>
                        <a14:foregroundMark x1="62833" y1="54375" x2="50167" y2="63375"/>
                        <a14:foregroundMark x1="50167" y1="63375" x2="57417" y2="60750"/>
                        <a14:foregroundMark x1="54000" y1="61875" x2="40417" y2="73750"/>
                        <a14:foregroundMark x1="40417" y1="73750" x2="56000" y2="67125"/>
                        <a14:foregroundMark x1="56000" y1="67125" x2="41917" y2="73750"/>
                        <a14:foregroundMark x1="41917" y1="73750" x2="57333" y2="67750"/>
                        <a14:foregroundMark x1="57333" y1="67750" x2="41250" y2="68625"/>
                        <a14:foregroundMark x1="41250" y1="68625" x2="55500" y2="64375"/>
                        <a14:foregroundMark x1="55500" y1="64375" x2="49417" y2="66625"/>
                        <a14:foregroundMark x1="50083" y1="71750" x2="63917" y2="62000"/>
                        <a14:foregroundMark x1="63917" y1="62000" x2="51167" y2="80375"/>
                        <a14:foregroundMark x1="51167" y1="80375" x2="63417" y2="69250"/>
                        <a14:foregroundMark x1="63417" y1="69250" x2="50417" y2="80625"/>
                        <a14:foregroundMark x1="50417" y1="80625" x2="66667" y2="68000"/>
                        <a14:foregroundMark x1="66667" y1="68000" x2="69583" y2="60750"/>
                        <a14:foregroundMark x1="62417" y1="57125" x2="64083" y2="53375"/>
                        <a14:foregroundMark x1="62500" y1="54125" x2="69917" y2="61500"/>
                        <a14:foregroundMark x1="66333" y1="56500" x2="67000" y2="55625"/>
                        <a14:foregroundMark x1="70667" y1="53375" x2="73417" y2="64625"/>
                        <a14:foregroundMark x1="70000" y1="59125" x2="66750" y2="56125"/>
                        <a14:foregroundMark x1="66833" y1="55750" x2="65000" y2="54375"/>
                        <a14:foregroundMark x1="65000" y1="54000" x2="71750" y2="54125"/>
                        <a14:foregroundMark x1="70417" y1="52375" x2="62000" y2="53000"/>
                        <a14:foregroundMark x1="72500" y1="53250" x2="72750" y2="64375"/>
                        <a14:foregroundMark x1="74250" y1="55625" x2="74250" y2="65375"/>
                        <a14:foregroundMark x1="73333" y1="56750" x2="71750" y2="70500"/>
                        <a14:foregroundMark x1="67000" y1="67625" x2="73583" y2="66750"/>
                        <a14:foregroundMark x1="73667" y1="58500" x2="73833" y2="66750"/>
                        <a14:foregroundMark x1="74333" y1="60125" x2="74333" y2="66625"/>
                        <a14:foregroundMark x1="74333" y1="65625" x2="60083" y2="80750"/>
                        <a14:foregroundMark x1="60083" y1="80750" x2="73833" y2="68625"/>
                        <a14:foregroundMark x1="73833" y1="68625" x2="62917" y2="81125"/>
                        <a14:foregroundMark x1="57250" y1="81625" x2="61833" y2="81750"/>
                        <a14:foregroundMark x1="47167" y1="82500" x2="58750" y2="83750"/>
                        <a14:foregroundMark x1="51333" y1="83500" x2="64333" y2="81750"/>
                        <a14:foregroundMark x1="64083" y1="82000" x2="56750" y2="86875"/>
                        <a14:foregroundMark x1="39917" y1="84750" x2="52583" y2="86250"/>
                        <a14:foregroundMark x1="43333" y1="84125" x2="50167" y2="84875"/>
                        <a14:foregroundMark x1="29833" y1="79250" x2="36667" y2="84750"/>
                        <a14:foregroundMark x1="34583" y1="78000" x2="35833" y2="84000"/>
                        <a14:foregroundMark x1="34583" y1="78000" x2="35083" y2="75125"/>
                        <a14:foregroundMark x1="34167" y1="73750" x2="29333" y2="69125"/>
                        <a14:foregroundMark x1="27083" y1="65875" x2="27750" y2="71750"/>
                        <a14:foregroundMark x1="27833" y1="72875" x2="26000" y2="69500"/>
                        <a14:foregroundMark x1="23750" y1="60250" x2="23917" y2="71125"/>
                      </a14:backgroundRemoval>
                    </a14:imgEffect>
                  </a14:imgLayer>
                </a14:imgProps>
              </a:ext>
            </a:extLst>
          </a:blip>
          <a:stretch>
            <a:fillRect/>
          </a:stretch>
        </p:blipFill>
        <p:spPr>
          <a:xfrm>
            <a:off x="10403289" y="206222"/>
            <a:ext cx="959280" cy="6395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95774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E02646-C3EB-1A7A-72D9-3776C76E08EC}"/>
              </a:ext>
            </a:extLst>
          </p:cNvPr>
          <p:cNvSpPr txBox="1"/>
          <p:nvPr/>
        </p:nvSpPr>
        <p:spPr>
          <a:xfrm>
            <a:off x="630936" y="640080"/>
            <a:ext cx="4818888" cy="1481328"/>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800" b="1" kern="1200">
                <a:solidFill>
                  <a:schemeClr val="tx1"/>
                </a:solidFill>
                <a:latin typeface="+mj-lt"/>
                <a:ea typeface="+mj-ea"/>
                <a:cs typeface="+mj-cs"/>
              </a:rPr>
              <a:t>Revenue Trend Analysis</a:t>
            </a:r>
          </a:p>
          <a:p>
            <a:pPr>
              <a:lnSpc>
                <a:spcPct val="90000"/>
              </a:lnSpc>
              <a:spcBef>
                <a:spcPct val="0"/>
              </a:spcBef>
              <a:spcAft>
                <a:spcPts val="600"/>
              </a:spcAft>
            </a:pPr>
            <a:r>
              <a:rPr lang="en-US" sz="3800" b="1" i="1" kern="1200">
                <a:solidFill>
                  <a:schemeClr val="tx1"/>
                </a:solidFill>
                <a:latin typeface="+mj-lt"/>
                <a:ea typeface="+mj-ea"/>
                <a:cs typeface="+mj-cs"/>
              </a:rPr>
              <a:t>“Monthly” </a:t>
            </a:r>
          </a:p>
        </p:txBody>
      </p:sp>
      <p:sp>
        <p:nvSpPr>
          <p:cNvPr id="6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E6536D-6DB6-D193-3E6A-0C730C157D37}"/>
              </a:ext>
            </a:extLst>
          </p:cNvPr>
          <p:cNvSpPr txBox="1"/>
          <p:nvPr/>
        </p:nvSpPr>
        <p:spPr>
          <a:xfrm>
            <a:off x="630936" y="2660904"/>
            <a:ext cx="4554135" cy="3547872"/>
          </a:xfrm>
          <a:prstGeom prst="rect">
            <a:avLst/>
          </a:prstGeom>
        </p:spPr>
        <p:txBody>
          <a:bodyPr vert="horz" lIns="91440" tIns="45720" rIns="91440" bIns="45720" rtlCol="0" anchor="t">
            <a:normAutofit/>
          </a:bodyPr>
          <a:lstStyle/>
          <a:p>
            <a:pPr marL="285750" lvl="0" indent="-228600">
              <a:lnSpc>
                <a:spcPct val="90000"/>
              </a:lnSpc>
              <a:spcAft>
                <a:spcPts val="600"/>
              </a:spcAft>
              <a:buFont typeface="Arial" panose="020B0604020202020204" pitchFamily="34" charset="0"/>
              <a:buChar char="•"/>
            </a:pPr>
            <a:r>
              <a:rPr lang="en-US" sz="2200" dirty="0"/>
              <a:t>There is a clear different between the averages of 2017 and 2018</a:t>
            </a:r>
          </a:p>
          <a:p>
            <a:pPr marL="285750" lvl="0" indent="-228600">
              <a:lnSpc>
                <a:spcPct val="90000"/>
              </a:lnSpc>
              <a:spcAft>
                <a:spcPts val="600"/>
              </a:spcAft>
              <a:buFont typeface="Arial" panose="020B0604020202020204" pitchFamily="34" charset="0"/>
              <a:buChar char="•"/>
            </a:pPr>
            <a:endParaRPr lang="en-US" sz="2200" dirty="0"/>
          </a:p>
          <a:p>
            <a:pPr marL="285750" lvl="0" indent="-228600">
              <a:lnSpc>
                <a:spcPct val="90000"/>
              </a:lnSpc>
              <a:spcAft>
                <a:spcPts val="600"/>
              </a:spcAft>
              <a:buFont typeface="Arial" panose="020B0604020202020204" pitchFamily="34" charset="0"/>
              <a:buChar char="•"/>
            </a:pPr>
            <a:r>
              <a:rPr lang="en-US" sz="2200" dirty="0"/>
              <a:t>November is an outlier. </a:t>
            </a:r>
          </a:p>
          <a:p>
            <a:pPr marL="285750" lvl="0" indent="-228600">
              <a:lnSpc>
                <a:spcPct val="90000"/>
              </a:lnSpc>
              <a:spcAft>
                <a:spcPts val="600"/>
              </a:spcAft>
              <a:buFont typeface="Arial" panose="020B0604020202020204" pitchFamily="34" charset="0"/>
              <a:buChar char="•"/>
            </a:pPr>
            <a:endParaRPr lang="en-US" sz="2200" dirty="0"/>
          </a:p>
          <a:p>
            <a:pPr marL="285750" lvl="0" indent="-228600">
              <a:lnSpc>
                <a:spcPct val="90000"/>
              </a:lnSpc>
              <a:spcAft>
                <a:spcPts val="600"/>
              </a:spcAft>
              <a:buFont typeface="Arial" panose="020B0604020202020204" pitchFamily="34" charset="0"/>
              <a:buChar char="•"/>
            </a:pPr>
            <a:r>
              <a:rPr lang="en-US" sz="2200" dirty="0"/>
              <a:t>A clear dip in 2018 July and August revenues</a:t>
            </a:r>
          </a:p>
          <a:p>
            <a:pPr lvl="0" indent="-228600">
              <a:lnSpc>
                <a:spcPct val="90000"/>
              </a:lnSpc>
              <a:spcAft>
                <a:spcPts val="600"/>
              </a:spcAft>
              <a:buFont typeface="Arial" panose="020B0604020202020204" pitchFamily="34" charset="0"/>
              <a:buChar char="•"/>
            </a:pPr>
            <a:endParaRPr lang="en-US" sz="2200" dirty="0"/>
          </a:p>
        </p:txBody>
      </p:sp>
      <p:pic>
        <p:nvPicPr>
          <p:cNvPr id="21" name="Picture 20" descr="A graph of blue and black bars&#10;&#10;Description automatically generated">
            <a:extLst>
              <a:ext uri="{FF2B5EF4-FFF2-40B4-BE49-F238E27FC236}">
                <a16:creationId xmlns:a16="http://schemas.microsoft.com/office/drawing/2014/main" id="{C2621605-C2DA-7DAF-9219-E9DA7EC95A1B}"/>
              </a:ext>
            </a:extLst>
          </p:cNvPr>
          <p:cNvPicPr>
            <a:picLocks noChangeAspect="1"/>
          </p:cNvPicPr>
          <p:nvPr/>
        </p:nvPicPr>
        <p:blipFill rotWithShape="1">
          <a:blip r:embed="rId2"/>
          <a:srcRect l="739" t="2931"/>
          <a:stretch/>
        </p:blipFill>
        <p:spPr>
          <a:xfrm>
            <a:off x="5185071" y="1933638"/>
            <a:ext cx="7006929" cy="4505318"/>
          </a:xfrm>
          <a:prstGeom prst="rect">
            <a:avLst/>
          </a:prstGeom>
        </p:spPr>
      </p:pic>
      <p:pic>
        <p:nvPicPr>
          <p:cNvPr id="27" name="Picture 26">
            <a:extLst>
              <a:ext uri="{FF2B5EF4-FFF2-40B4-BE49-F238E27FC236}">
                <a16:creationId xmlns:a16="http://schemas.microsoft.com/office/drawing/2014/main" id="{091CC29F-F3CB-CDAD-CB9C-D85D627200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67" y1="44500" x2="37417" y2="22625"/>
                        <a14:foregroundMark x1="37417" y1="22625" x2="51583" y2="18875"/>
                        <a14:foregroundMark x1="51583" y1="18875" x2="56333" y2="20875"/>
                        <a14:foregroundMark x1="36750" y1="45375" x2="33250" y2="23375"/>
                        <a14:foregroundMark x1="33250" y1="23375" x2="48917" y2="14625"/>
                        <a14:foregroundMark x1="48917" y1="14625" x2="63083" y2="18250"/>
                        <a14:foregroundMark x1="63083" y1="18250" x2="64333" y2="39500"/>
                        <a14:foregroundMark x1="64333" y1="39500" x2="51083" y2="47500"/>
                        <a14:foregroundMark x1="51083" y1="47500" x2="37000" y2="44750"/>
                        <a14:foregroundMark x1="37000" y1="44750" x2="35417" y2="23250"/>
                        <a14:foregroundMark x1="35417" y1="23250" x2="45000" y2="16500"/>
                        <a14:foregroundMark x1="32333" y1="25375" x2="33750" y2="24000"/>
                        <a14:foregroundMark x1="59833" y1="17375" x2="69417" y2="32500"/>
                        <a14:foregroundMark x1="69417" y1="32500" x2="59250" y2="51250"/>
                        <a14:foregroundMark x1="59250" y1="51250" x2="42333" y2="52250"/>
                        <a14:foregroundMark x1="42333" y1="52250" x2="30833" y2="43500"/>
                        <a14:foregroundMark x1="36167" y1="48500" x2="30833" y2="26625"/>
                        <a14:foregroundMark x1="24333" y1="58250" x2="56750" y2="58750"/>
                        <a14:foregroundMark x1="56750" y1="58750" x2="21250" y2="58875"/>
                        <a14:foregroundMark x1="21250" y1="58875" x2="52167" y2="64875"/>
                        <a14:foregroundMark x1="33167" y1="68000" x2="47667" y2="68000"/>
                        <a14:foregroundMark x1="47667" y1="68000" x2="30083" y2="66250"/>
                        <a14:foregroundMark x1="30083" y1="66250" x2="27833" y2="64000"/>
                        <a14:foregroundMark x1="35583" y1="60875" x2="66333" y2="60000"/>
                        <a14:foregroundMark x1="66333" y1="60000" x2="62833" y2="64875"/>
                        <a14:foregroundMark x1="31667" y1="80000" x2="45917" y2="80000"/>
                        <a14:foregroundMark x1="45917" y1="80000" x2="29167" y2="78250"/>
                        <a14:foregroundMark x1="29167" y1="78250" x2="44833" y2="74375"/>
                        <a14:foregroundMark x1="44833" y1="74375" x2="59417" y2="74375"/>
                        <a14:foregroundMark x1="59417" y1="74375" x2="39250" y2="74750"/>
                        <a14:foregroundMark x1="39250" y1="74750" x2="56917" y2="80000"/>
                        <a14:foregroundMark x1="56917" y1="80000" x2="39833" y2="82000"/>
                        <a14:foregroundMark x1="39833" y1="82000" x2="53833" y2="76500"/>
                        <a14:foregroundMark x1="53833" y1="76500" x2="46500" y2="80875"/>
                        <a14:foregroundMark x1="39917" y1="32500" x2="50583" y2="18500"/>
                        <a14:foregroundMark x1="50583" y1="18500" x2="37000" y2="25500"/>
                        <a14:foregroundMark x1="37000" y1="25500" x2="36667" y2="46500"/>
                        <a14:foregroundMark x1="36667" y1="46500" x2="47250" y2="29125"/>
                        <a14:foregroundMark x1="47250" y1="29125" x2="49500" y2="34875"/>
                        <a14:foregroundMark x1="46000" y1="38875" x2="60417" y2="32250"/>
                        <a14:foregroundMark x1="60417" y1="32250" x2="60667" y2="28625"/>
                        <a14:foregroundMark x1="60833" y1="29125" x2="41250" y2="26500"/>
                        <a14:foregroundMark x1="41250" y1="26500" x2="65250" y2="31500"/>
                        <a14:foregroundMark x1="25917" y1="56750" x2="42583" y2="53625"/>
                        <a14:foregroundMark x1="42583" y1="53625" x2="27583" y2="59375"/>
                        <a14:foregroundMark x1="27583" y1="59375" x2="48333" y2="56125"/>
                        <a14:foregroundMark x1="48333" y1="56125" x2="32917" y2="54250"/>
                        <a14:foregroundMark x1="32917" y1="54250" x2="62500" y2="52750"/>
                        <a14:foregroundMark x1="62500" y1="52750" x2="43833" y2="54625"/>
                        <a14:foregroundMark x1="43833" y1="54625" x2="58500" y2="57375"/>
                        <a14:foregroundMark x1="58500" y1="57375" x2="43417" y2="60375"/>
                        <a14:foregroundMark x1="43417" y1="60375" x2="59917" y2="54875"/>
                        <a14:foregroundMark x1="59917" y1="54875" x2="45583" y2="57000"/>
                        <a14:foregroundMark x1="45583" y1="57000" x2="62833" y2="54375"/>
                        <a14:foregroundMark x1="62833" y1="54375" x2="50167" y2="63375"/>
                        <a14:foregroundMark x1="50167" y1="63375" x2="57417" y2="60750"/>
                        <a14:foregroundMark x1="54000" y1="61875" x2="40417" y2="73750"/>
                        <a14:foregroundMark x1="40417" y1="73750" x2="56000" y2="67125"/>
                        <a14:foregroundMark x1="56000" y1="67125" x2="41917" y2="73750"/>
                        <a14:foregroundMark x1="41917" y1="73750" x2="57333" y2="67750"/>
                        <a14:foregroundMark x1="57333" y1="67750" x2="41250" y2="68625"/>
                        <a14:foregroundMark x1="41250" y1="68625" x2="55500" y2="64375"/>
                        <a14:foregroundMark x1="55500" y1="64375" x2="49417" y2="66625"/>
                        <a14:foregroundMark x1="50083" y1="71750" x2="63917" y2="62000"/>
                        <a14:foregroundMark x1="63917" y1="62000" x2="51167" y2="80375"/>
                        <a14:foregroundMark x1="51167" y1="80375" x2="63417" y2="69250"/>
                        <a14:foregroundMark x1="63417" y1="69250" x2="50417" y2="80625"/>
                        <a14:foregroundMark x1="50417" y1="80625" x2="66667" y2="68000"/>
                        <a14:foregroundMark x1="66667" y1="68000" x2="69583" y2="60750"/>
                        <a14:foregroundMark x1="62417" y1="57125" x2="64083" y2="53375"/>
                        <a14:foregroundMark x1="62500" y1="54125" x2="69917" y2="61500"/>
                        <a14:foregroundMark x1="66333" y1="56500" x2="67000" y2="55625"/>
                        <a14:foregroundMark x1="70667" y1="53375" x2="73417" y2="64625"/>
                        <a14:foregroundMark x1="70000" y1="59125" x2="66750" y2="56125"/>
                        <a14:foregroundMark x1="66833" y1="55750" x2="65000" y2="54375"/>
                        <a14:foregroundMark x1="65000" y1="54000" x2="71750" y2="54125"/>
                        <a14:foregroundMark x1="70417" y1="52375" x2="62000" y2="53000"/>
                        <a14:foregroundMark x1="72500" y1="53250" x2="72750" y2="64375"/>
                        <a14:foregroundMark x1="74250" y1="55625" x2="74250" y2="65375"/>
                        <a14:foregroundMark x1="73333" y1="56750" x2="71750" y2="70500"/>
                        <a14:foregroundMark x1="67000" y1="67625" x2="73583" y2="66750"/>
                        <a14:foregroundMark x1="73667" y1="58500" x2="73833" y2="66750"/>
                        <a14:foregroundMark x1="74333" y1="60125" x2="74333" y2="66625"/>
                        <a14:foregroundMark x1="74333" y1="65625" x2="60083" y2="80750"/>
                        <a14:foregroundMark x1="60083" y1="80750" x2="73833" y2="68625"/>
                        <a14:foregroundMark x1="73833" y1="68625" x2="62917" y2="81125"/>
                        <a14:foregroundMark x1="57250" y1="81625" x2="61833" y2="81750"/>
                        <a14:foregroundMark x1="47167" y1="82500" x2="58750" y2="83750"/>
                        <a14:foregroundMark x1="51333" y1="83500" x2="64333" y2="81750"/>
                        <a14:foregroundMark x1="64083" y1="82000" x2="56750" y2="86875"/>
                        <a14:foregroundMark x1="39917" y1="84750" x2="52583" y2="86250"/>
                        <a14:foregroundMark x1="43333" y1="84125" x2="50167" y2="84875"/>
                        <a14:foregroundMark x1="29833" y1="79250" x2="36667" y2="84750"/>
                        <a14:foregroundMark x1="34583" y1="78000" x2="35833" y2="84000"/>
                        <a14:foregroundMark x1="34583" y1="78000" x2="35083" y2="75125"/>
                        <a14:foregroundMark x1="34167" y1="73750" x2="29333" y2="69125"/>
                        <a14:foregroundMark x1="27083" y1="65875" x2="27750" y2="71750"/>
                        <a14:foregroundMark x1="27833" y1="72875" x2="26000" y2="69500"/>
                        <a14:foregroundMark x1="23750" y1="60250" x2="23917" y2="71125"/>
                      </a14:backgroundRemoval>
                    </a14:imgEffect>
                  </a14:imgLayer>
                </a14:imgProps>
              </a:ext>
            </a:extLst>
          </a:blip>
          <a:stretch>
            <a:fillRect/>
          </a:stretch>
        </p:blipFill>
        <p:spPr>
          <a:xfrm>
            <a:off x="10403289" y="206222"/>
            <a:ext cx="959280" cy="6395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9137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E02646-C3EB-1A7A-72D9-3776C76E08EC}"/>
              </a:ext>
            </a:extLst>
          </p:cNvPr>
          <p:cNvSpPr txBox="1"/>
          <p:nvPr/>
        </p:nvSpPr>
        <p:spPr>
          <a:xfrm>
            <a:off x="630936" y="639520"/>
            <a:ext cx="3429000" cy="1719072"/>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600" b="1" kern="1200">
                <a:solidFill>
                  <a:schemeClr val="tx1"/>
                </a:solidFill>
                <a:latin typeface="+mj-lt"/>
                <a:ea typeface="+mj-ea"/>
                <a:cs typeface="+mj-cs"/>
              </a:rPr>
              <a:t>Our Most Sold Products</a:t>
            </a:r>
          </a:p>
        </p:txBody>
      </p:sp>
      <p:sp>
        <p:nvSpPr>
          <p:cNvPr id="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E6536D-6DB6-D193-3E6A-0C730C157D37}"/>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lvl="0" indent="-228600">
              <a:lnSpc>
                <a:spcPct val="90000"/>
              </a:lnSpc>
              <a:spcAft>
                <a:spcPts val="600"/>
              </a:spcAft>
              <a:buFont typeface="Arial" panose="020B0604020202020204" pitchFamily="34" charset="0"/>
              <a:buChar char="•"/>
            </a:pPr>
            <a:r>
              <a:rPr lang="en-US" sz="2200"/>
              <a:t>This could suggest a high demand for garden tools as well as home and bathroom products</a:t>
            </a:r>
          </a:p>
          <a:p>
            <a:pPr marL="285750" lvl="0" indent="-228600">
              <a:lnSpc>
                <a:spcPct val="90000"/>
              </a:lnSpc>
              <a:spcAft>
                <a:spcPts val="600"/>
              </a:spcAft>
              <a:buFont typeface="Arial" panose="020B0604020202020204" pitchFamily="34" charset="0"/>
              <a:buChar char="•"/>
            </a:pPr>
            <a:endParaRPr lang="en-US" sz="2200"/>
          </a:p>
          <a:p>
            <a:pPr marL="285750" lvl="0" indent="-228600">
              <a:lnSpc>
                <a:spcPct val="90000"/>
              </a:lnSpc>
              <a:spcAft>
                <a:spcPts val="600"/>
              </a:spcAft>
              <a:buFont typeface="Arial" panose="020B0604020202020204" pitchFamily="34" charset="0"/>
              <a:buChar char="•"/>
            </a:pPr>
            <a:r>
              <a:rPr lang="en-US" sz="2200"/>
              <a:t>Marketing Promotions and Inventory Management will be key</a:t>
            </a:r>
          </a:p>
          <a:p>
            <a:pPr lvl="0" indent="-228600">
              <a:lnSpc>
                <a:spcPct val="90000"/>
              </a:lnSpc>
              <a:spcAft>
                <a:spcPts val="600"/>
              </a:spcAft>
              <a:buFont typeface="Arial" panose="020B0604020202020204" pitchFamily="34" charset="0"/>
              <a:buChar char="•"/>
            </a:pPr>
            <a:endParaRPr lang="en-US" sz="2200" dirty="0"/>
          </a:p>
        </p:txBody>
      </p:sp>
      <p:pic>
        <p:nvPicPr>
          <p:cNvPr id="10" name="Content Placeholder 9">
            <a:extLst>
              <a:ext uri="{FF2B5EF4-FFF2-40B4-BE49-F238E27FC236}">
                <a16:creationId xmlns:a16="http://schemas.microsoft.com/office/drawing/2014/main" id="{29FFBFFE-1824-1AE4-2599-ECC17E982727}"/>
              </a:ext>
            </a:extLst>
          </p:cNvPr>
          <p:cNvPicPr>
            <a:picLocks noGrp="1" noChangeAspect="1"/>
          </p:cNvPicPr>
          <p:nvPr>
            <p:ph idx="1"/>
          </p:nvPr>
        </p:nvPicPr>
        <p:blipFill rotWithShape="1">
          <a:blip r:embed="rId2"/>
          <a:srcRect l="1082" t="2805"/>
          <a:stretch/>
        </p:blipFill>
        <p:spPr>
          <a:xfrm>
            <a:off x="4986867" y="1624766"/>
            <a:ext cx="6886222" cy="4446399"/>
          </a:xfrm>
          <a:prstGeom prst="rect">
            <a:avLst/>
          </a:prstGeom>
        </p:spPr>
      </p:pic>
      <p:pic>
        <p:nvPicPr>
          <p:cNvPr id="14" name="Picture 13">
            <a:extLst>
              <a:ext uri="{FF2B5EF4-FFF2-40B4-BE49-F238E27FC236}">
                <a16:creationId xmlns:a16="http://schemas.microsoft.com/office/drawing/2014/main" id="{96B4FD45-A018-2962-ECB3-1528C1DCE3B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67" y1="44500" x2="37417" y2="22625"/>
                        <a14:foregroundMark x1="37417" y1="22625" x2="51583" y2="18875"/>
                        <a14:foregroundMark x1="51583" y1="18875" x2="56333" y2="20875"/>
                        <a14:foregroundMark x1="36750" y1="45375" x2="33250" y2="23375"/>
                        <a14:foregroundMark x1="33250" y1="23375" x2="48917" y2="14625"/>
                        <a14:foregroundMark x1="48917" y1="14625" x2="63083" y2="18250"/>
                        <a14:foregroundMark x1="63083" y1="18250" x2="64333" y2="39500"/>
                        <a14:foregroundMark x1="64333" y1="39500" x2="51083" y2="47500"/>
                        <a14:foregroundMark x1="51083" y1="47500" x2="37000" y2="44750"/>
                        <a14:foregroundMark x1="37000" y1="44750" x2="35417" y2="23250"/>
                        <a14:foregroundMark x1="35417" y1="23250" x2="45000" y2="16500"/>
                        <a14:foregroundMark x1="32333" y1="25375" x2="33750" y2="24000"/>
                        <a14:foregroundMark x1="59833" y1="17375" x2="69417" y2="32500"/>
                        <a14:foregroundMark x1="69417" y1="32500" x2="59250" y2="51250"/>
                        <a14:foregroundMark x1="59250" y1="51250" x2="42333" y2="52250"/>
                        <a14:foregroundMark x1="42333" y1="52250" x2="30833" y2="43500"/>
                        <a14:foregroundMark x1="36167" y1="48500" x2="30833" y2="26625"/>
                        <a14:foregroundMark x1="24333" y1="58250" x2="56750" y2="58750"/>
                        <a14:foregroundMark x1="56750" y1="58750" x2="21250" y2="58875"/>
                        <a14:foregroundMark x1="21250" y1="58875" x2="52167" y2="64875"/>
                        <a14:foregroundMark x1="33167" y1="68000" x2="47667" y2="68000"/>
                        <a14:foregroundMark x1="47667" y1="68000" x2="30083" y2="66250"/>
                        <a14:foregroundMark x1="30083" y1="66250" x2="27833" y2="64000"/>
                        <a14:foregroundMark x1="35583" y1="60875" x2="66333" y2="60000"/>
                        <a14:foregroundMark x1="66333" y1="60000" x2="62833" y2="64875"/>
                        <a14:foregroundMark x1="31667" y1="80000" x2="45917" y2="80000"/>
                        <a14:foregroundMark x1="45917" y1="80000" x2="29167" y2="78250"/>
                        <a14:foregroundMark x1="29167" y1="78250" x2="44833" y2="74375"/>
                        <a14:foregroundMark x1="44833" y1="74375" x2="59417" y2="74375"/>
                        <a14:foregroundMark x1="59417" y1="74375" x2="39250" y2="74750"/>
                        <a14:foregroundMark x1="39250" y1="74750" x2="56917" y2="80000"/>
                        <a14:foregroundMark x1="56917" y1="80000" x2="39833" y2="82000"/>
                        <a14:foregroundMark x1="39833" y1="82000" x2="53833" y2="76500"/>
                        <a14:foregroundMark x1="53833" y1="76500" x2="46500" y2="80875"/>
                        <a14:foregroundMark x1="39917" y1="32500" x2="50583" y2="18500"/>
                        <a14:foregroundMark x1="50583" y1="18500" x2="37000" y2="25500"/>
                        <a14:foregroundMark x1="37000" y1="25500" x2="36667" y2="46500"/>
                        <a14:foregroundMark x1="36667" y1="46500" x2="47250" y2="29125"/>
                        <a14:foregroundMark x1="47250" y1="29125" x2="49500" y2="34875"/>
                        <a14:foregroundMark x1="46000" y1="38875" x2="60417" y2="32250"/>
                        <a14:foregroundMark x1="60417" y1="32250" x2="60667" y2="28625"/>
                        <a14:foregroundMark x1="60833" y1="29125" x2="41250" y2="26500"/>
                        <a14:foregroundMark x1="41250" y1="26500" x2="65250" y2="31500"/>
                        <a14:foregroundMark x1="25917" y1="56750" x2="42583" y2="53625"/>
                        <a14:foregroundMark x1="42583" y1="53625" x2="27583" y2="59375"/>
                        <a14:foregroundMark x1="27583" y1="59375" x2="48333" y2="56125"/>
                        <a14:foregroundMark x1="48333" y1="56125" x2="32917" y2="54250"/>
                        <a14:foregroundMark x1="32917" y1="54250" x2="62500" y2="52750"/>
                        <a14:foregroundMark x1="62500" y1="52750" x2="43833" y2="54625"/>
                        <a14:foregroundMark x1="43833" y1="54625" x2="58500" y2="57375"/>
                        <a14:foregroundMark x1="58500" y1="57375" x2="43417" y2="60375"/>
                        <a14:foregroundMark x1="43417" y1="60375" x2="59917" y2="54875"/>
                        <a14:foregroundMark x1="59917" y1="54875" x2="45583" y2="57000"/>
                        <a14:foregroundMark x1="45583" y1="57000" x2="62833" y2="54375"/>
                        <a14:foregroundMark x1="62833" y1="54375" x2="50167" y2="63375"/>
                        <a14:foregroundMark x1="50167" y1="63375" x2="57417" y2="60750"/>
                        <a14:foregroundMark x1="54000" y1="61875" x2="40417" y2="73750"/>
                        <a14:foregroundMark x1="40417" y1="73750" x2="56000" y2="67125"/>
                        <a14:foregroundMark x1="56000" y1="67125" x2="41917" y2="73750"/>
                        <a14:foregroundMark x1="41917" y1="73750" x2="57333" y2="67750"/>
                        <a14:foregroundMark x1="57333" y1="67750" x2="41250" y2="68625"/>
                        <a14:foregroundMark x1="41250" y1="68625" x2="55500" y2="64375"/>
                        <a14:foregroundMark x1="55500" y1="64375" x2="49417" y2="66625"/>
                        <a14:foregroundMark x1="50083" y1="71750" x2="63917" y2="62000"/>
                        <a14:foregroundMark x1="63917" y1="62000" x2="51167" y2="80375"/>
                        <a14:foregroundMark x1="51167" y1="80375" x2="63417" y2="69250"/>
                        <a14:foregroundMark x1="63417" y1="69250" x2="50417" y2="80625"/>
                        <a14:foregroundMark x1="50417" y1="80625" x2="66667" y2="68000"/>
                        <a14:foregroundMark x1="66667" y1="68000" x2="69583" y2="60750"/>
                        <a14:foregroundMark x1="62417" y1="57125" x2="64083" y2="53375"/>
                        <a14:foregroundMark x1="62500" y1="54125" x2="69917" y2="61500"/>
                        <a14:foregroundMark x1="66333" y1="56500" x2="67000" y2="55625"/>
                        <a14:foregroundMark x1="70667" y1="53375" x2="73417" y2="64625"/>
                        <a14:foregroundMark x1="70000" y1="59125" x2="66750" y2="56125"/>
                        <a14:foregroundMark x1="66833" y1="55750" x2="65000" y2="54375"/>
                        <a14:foregroundMark x1="65000" y1="54000" x2="71750" y2="54125"/>
                        <a14:foregroundMark x1="70417" y1="52375" x2="62000" y2="53000"/>
                        <a14:foregroundMark x1="72500" y1="53250" x2="72750" y2="64375"/>
                        <a14:foregroundMark x1="74250" y1="55625" x2="74250" y2="65375"/>
                        <a14:foregroundMark x1="73333" y1="56750" x2="71750" y2="70500"/>
                        <a14:foregroundMark x1="67000" y1="67625" x2="73583" y2="66750"/>
                        <a14:foregroundMark x1="73667" y1="58500" x2="73833" y2="66750"/>
                        <a14:foregroundMark x1="74333" y1="60125" x2="74333" y2="66625"/>
                        <a14:foregroundMark x1="74333" y1="65625" x2="60083" y2="80750"/>
                        <a14:foregroundMark x1="60083" y1="80750" x2="73833" y2="68625"/>
                        <a14:foregroundMark x1="73833" y1="68625" x2="62917" y2="81125"/>
                        <a14:foregroundMark x1="57250" y1="81625" x2="61833" y2="81750"/>
                        <a14:foregroundMark x1="47167" y1="82500" x2="58750" y2="83750"/>
                        <a14:foregroundMark x1="51333" y1="83500" x2="64333" y2="81750"/>
                        <a14:foregroundMark x1="64083" y1="82000" x2="56750" y2="86875"/>
                        <a14:foregroundMark x1="39917" y1="84750" x2="52583" y2="86250"/>
                        <a14:foregroundMark x1="43333" y1="84125" x2="50167" y2="84875"/>
                        <a14:foregroundMark x1="29833" y1="79250" x2="36667" y2="84750"/>
                        <a14:foregroundMark x1="34583" y1="78000" x2="35833" y2="84000"/>
                        <a14:foregroundMark x1="34583" y1="78000" x2="35083" y2="75125"/>
                        <a14:foregroundMark x1="34167" y1="73750" x2="29333" y2="69125"/>
                        <a14:foregroundMark x1="27083" y1="65875" x2="27750" y2="71750"/>
                        <a14:foregroundMark x1="27833" y1="72875" x2="26000" y2="69500"/>
                        <a14:foregroundMark x1="23750" y1="60250" x2="23917" y2="71125"/>
                      </a14:backgroundRemoval>
                    </a14:imgEffect>
                  </a14:imgLayer>
                </a14:imgProps>
              </a:ext>
            </a:extLst>
          </a:blip>
          <a:stretch>
            <a:fillRect/>
          </a:stretch>
        </p:blipFill>
        <p:spPr>
          <a:xfrm>
            <a:off x="10403289" y="206222"/>
            <a:ext cx="959280" cy="6395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27428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E02646-C3EB-1A7A-72D9-3776C76E08EC}"/>
              </a:ext>
            </a:extLst>
          </p:cNvPr>
          <p:cNvSpPr txBox="1"/>
          <p:nvPr/>
        </p:nvSpPr>
        <p:spPr>
          <a:xfrm>
            <a:off x="645064" y="525982"/>
            <a:ext cx="4282983" cy="12003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kern="1200">
                <a:solidFill>
                  <a:schemeClr val="tx1"/>
                </a:solidFill>
                <a:latin typeface="+mj-lt"/>
                <a:ea typeface="+mj-ea"/>
                <a:cs typeface="+mj-cs"/>
              </a:rPr>
              <a:t>Our Global Reach</a:t>
            </a:r>
            <a:endParaRPr lang="en-US" sz="3600" b="1" i="1" kern="1200">
              <a:solidFill>
                <a:schemeClr val="tx1"/>
              </a:solidFill>
              <a:latin typeface="+mj-lt"/>
              <a:ea typeface="+mj-ea"/>
              <a:cs typeface="+mj-cs"/>
            </a:endParaRPr>
          </a:p>
        </p:txBody>
      </p:sp>
      <p:sp>
        <p:nvSpPr>
          <p:cNvPr id="51" name="Rectangle 5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E6536D-6DB6-D193-3E6A-0C730C157D37}"/>
              </a:ext>
            </a:extLst>
          </p:cNvPr>
          <p:cNvSpPr txBox="1"/>
          <p:nvPr/>
        </p:nvSpPr>
        <p:spPr>
          <a:xfrm>
            <a:off x="645064" y="2210935"/>
            <a:ext cx="4282984" cy="351194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dirty="0"/>
              <a:t>São Paulo and Rio de Janeiro stand out as major contributors to the revenue in Brazil</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São Paulo is 3X Rio de Janeiro and Rio de Janeiro is 2X Petropolis</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The presence of cities like </a:t>
            </a:r>
            <a:r>
              <a:rPr lang="en-US" dirty="0" err="1"/>
              <a:t>Petrópolis</a:t>
            </a:r>
            <a:r>
              <a:rPr lang="en-US" dirty="0"/>
              <a:t>, </a:t>
            </a:r>
            <a:r>
              <a:rPr lang="en-US" dirty="0" err="1"/>
              <a:t>Ariquemes</a:t>
            </a:r>
            <a:r>
              <a:rPr lang="en-US" dirty="0"/>
              <a:t>, and Porto Alegre indicates that the company has a broad reach within Brazil, extending beyond the major urban centers.  </a:t>
            </a:r>
          </a:p>
          <a:p>
            <a:pPr lvl="0" indent="-228600">
              <a:lnSpc>
                <a:spcPct val="90000"/>
              </a:lnSpc>
              <a:spcAft>
                <a:spcPts val="600"/>
              </a:spcAft>
              <a:buFont typeface="Arial" panose="020B0604020202020204" pitchFamily="34" charset="0"/>
              <a:buChar char="•"/>
            </a:pPr>
            <a:endParaRPr lang="en-US" dirty="0"/>
          </a:p>
        </p:txBody>
      </p:sp>
      <p:sp>
        <p:nvSpPr>
          <p:cNvPr id="53" name="Rectangle 5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FA5E6D6-E5BF-367F-212E-084536BA089B}"/>
              </a:ext>
            </a:extLst>
          </p:cNvPr>
          <p:cNvPicPr>
            <a:picLocks noChangeAspect="1"/>
          </p:cNvPicPr>
          <p:nvPr/>
        </p:nvPicPr>
        <p:blipFill>
          <a:blip r:embed="rId2"/>
          <a:stretch>
            <a:fillRect/>
          </a:stretch>
        </p:blipFill>
        <p:spPr>
          <a:xfrm>
            <a:off x="5951032" y="1374687"/>
            <a:ext cx="5571271" cy="4031841"/>
          </a:xfrm>
          <a:prstGeom prst="rect">
            <a:avLst/>
          </a:prstGeom>
        </p:spPr>
      </p:pic>
      <p:pic>
        <p:nvPicPr>
          <p:cNvPr id="8" name="Picture 7">
            <a:extLst>
              <a:ext uri="{FF2B5EF4-FFF2-40B4-BE49-F238E27FC236}">
                <a16:creationId xmlns:a16="http://schemas.microsoft.com/office/drawing/2014/main" id="{33D5C1BE-0D16-E045-C0C5-5AA24291F95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67" y1="44500" x2="37417" y2="22625"/>
                        <a14:foregroundMark x1="37417" y1="22625" x2="51583" y2="18875"/>
                        <a14:foregroundMark x1="51583" y1="18875" x2="56333" y2="20875"/>
                        <a14:foregroundMark x1="36750" y1="45375" x2="33250" y2="23375"/>
                        <a14:foregroundMark x1="33250" y1="23375" x2="48917" y2="14625"/>
                        <a14:foregroundMark x1="48917" y1="14625" x2="63083" y2="18250"/>
                        <a14:foregroundMark x1="63083" y1="18250" x2="64333" y2="39500"/>
                        <a14:foregroundMark x1="64333" y1="39500" x2="51083" y2="47500"/>
                        <a14:foregroundMark x1="51083" y1="47500" x2="37000" y2="44750"/>
                        <a14:foregroundMark x1="37000" y1="44750" x2="35417" y2="23250"/>
                        <a14:foregroundMark x1="35417" y1="23250" x2="45000" y2="16500"/>
                        <a14:foregroundMark x1="32333" y1="25375" x2="33750" y2="24000"/>
                        <a14:foregroundMark x1="59833" y1="17375" x2="69417" y2="32500"/>
                        <a14:foregroundMark x1="69417" y1="32500" x2="59250" y2="51250"/>
                        <a14:foregroundMark x1="59250" y1="51250" x2="42333" y2="52250"/>
                        <a14:foregroundMark x1="42333" y1="52250" x2="30833" y2="43500"/>
                        <a14:foregroundMark x1="36167" y1="48500" x2="30833" y2="26625"/>
                        <a14:foregroundMark x1="24333" y1="58250" x2="56750" y2="58750"/>
                        <a14:foregroundMark x1="56750" y1="58750" x2="21250" y2="58875"/>
                        <a14:foregroundMark x1="21250" y1="58875" x2="52167" y2="64875"/>
                        <a14:foregroundMark x1="33167" y1="68000" x2="47667" y2="68000"/>
                        <a14:foregroundMark x1="47667" y1="68000" x2="30083" y2="66250"/>
                        <a14:foregroundMark x1="30083" y1="66250" x2="27833" y2="64000"/>
                        <a14:foregroundMark x1="35583" y1="60875" x2="66333" y2="60000"/>
                        <a14:foregroundMark x1="66333" y1="60000" x2="62833" y2="64875"/>
                        <a14:foregroundMark x1="31667" y1="80000" x2="45917" y2="80000"/>
                        <a14:foregroundMark x1="45917" y1="80000" x2="29167" y2="78250"/>
                        <a14:foregroundMark x1="29167" y1="78250" x2="44833" y2="74375"/>
                        <a14:foregroundMark x1="44833" y1="74375" x2="59417" y2="74375"/>
                        <a14:foregroundMark x1="59417" y1="74375" x2="39250" y2="74750"/>
                        <a14:foregroundMark x1="39250" y1="74750" x2="56917" y2="80000"/>
                        <a14:foregroundMark x1="56917" y1="80000" x2="39833" y2="82000"/>
                        <a14:foregroundMark x1="39833" y1="82000" x2="53833" y2="76500"/>
                        <a14:foregroundMark x1="53833" y1="76500" x2="46500" y2="80875"/>
                        <a14:foregroundMark x1="39917" y1="32500" x2="50583" y2="18500"/>
                        <a14:foregroundMark x1="50583" y1="18500" x2="37000" y2="25500"/>
                        <a14:foregroundMark x1="37000" y1="25500" x2="36667" y2="46500"/>
                        <a14:foregroundMark x1="36667" y1="46500" x2="47250" y2="29125"/>
                        <a14:foregroundMark x1="47250" y1="29125" x2="49500" y2="34875"/>
                        <a14:foregroundMark x1="46000" y1="38875" x2="60417" y2="32250"/>
                        <a14:foregroundMark x1="60417" y1="32250" x2="60667" y2="28625"/>
                        <a14:foregroundMark x1="60833" y1="29125" x2="41250" y2="26500"/>
                        <a14:foregroundMark x1="41250" y1="26500" x2="65250" y2="31500"/>
                        <a14:foregroundMark x1="25917" y1="56750" x2="42583" y2="53625"/>
                        <a14:foregroundMark x1="42583" y1="53625" x2="27583" y2="59375"/>
                        <a14:foregroundMark x1="27583" y1="59375" x2="48333" y2="56125"/>
                        <a14:foregroundMark x1="48333" y1="56125" x2="32917" y2="54250"/>
                        <a14:foregroundMark x1="32917" y1="54250" x2="62500" y2="52750"/>
                        <a14:foregroundMark x1="62500" y1="52750" x2="43833" y2="54625"/>
                        <a14:foregroundMark x1="43833" y1="54625" x2="58500" y2="57375"/>
                        <a14:foregroundMark x1="58500" y1="57375" x2="43417" y2="60375"/>
                        <a14:foregroundMark x1="43417" y1="60375" x2="59917" y2="54875"/>
                        <a14:foregroundMark x1="59917" y1="54875" x2="45583" y2="57000"/>
                        <a14:foregroundMark x1="45583" y1="57000" x2="62833" y2="54375"/>
                        <a14:foregroundMark x1="62833" y1="54375" x2="50167" y2="63375"/>
                        <a14:foregroundMark x1="50167" y1="63375" x2="57417" y2="60750"/>
                        <a14:foregroundMark x1="54000" y1="61875" x2="40417" y2="73750"/>
                        <a14:foregroundMark x1="40417" y1="73750" x2="56000" y2="67125"/>
                        <a14:foregroundMark x1="56000" y1="67125" x2="41917" y2="73750"/>
                        <a14:foregroundMark x1="41917" y1="73750" x2="57333" y2="67750"/>
                        <a14:foregroundMark x1="57333" y1="67750" x2="41250" y2="68625"/>
                        <a14:foregroundMark x1="41250" y1="68625" x2="55500" y2="64375"/>
                        <a14:foregroundMark x1="55500" y1="64375" x2="49417" y2="66625"/>
                        <a14:foregroundMark x1="50083" y1="71750" x2="63917" y2="62000"/>
                        <a14:foregroundMark x1="63917" y1="62000" x2="51167" y2="80375"/>
                        <a14:foregroundMark x1="51167" y1="80375" x2="63417" y2="69250"/>
                        <a14:foregroundMark x1="63417" y1="69250" x2="50417" y2="80625"/>
                        <a14:foregroundMark x1="50417" y1="80625" x2="66667" y2="68000"/>
                        <a14:foregroundMark x1="66667" y1="68000" x2="69583" y2="60750"/>
                        <a14:foregroundMark x1="62417" y1="57125" x2="64083" y2="53375"/>
                        <a14:foregroundMark x1="62500" y1="54125" x2="69917" y2="61500"/>
                        <a14:foregroundMark x1="66333" y1="56500" x2="67000" y2="55625"/>
                        <a14:foregroundMark x1="70667" y1="53375" x2="73417" y2="64625"/>
                        <a14:foregroundMark x1="70000" y1="59125" x2="66750" y2="56125"/>
                        <a14:foregroundMark x1="66833" y1="55750" x2="65000" y2="54375"/>
                        <a14:foregroundMark x1="65000" y1="54000" x2="71750" y2="54125"/>
                        <a14:foregroundMark x1="70417" y1="52375" x2="62000" y2="53000"/>
                        <a14:foregroundMark x1="72500" y1="53250" x2="72750" y2="64375"/>
                        <a14:foregroundMark x1="74250" y1="55625" x2="74250" y2="65375"/>
                        <a14:foregroundMark x1="73333" y1="56750" x2="71750" y2="70500"/>
                        <a14:foregroundMark x1="67000" y1="67625" x2="73583" y2="66750"/>
                        <a14:foregroundMark x1="73667" y1="58500" x2="73833" y2="66750"/>
                        <a14:foregroundMark x1="74333" y1="60125" x2="74333" y2="66625"/>
                        <a14:foregroundMark x1="74333" y1="65625" x2="60083" y2="80750"/>
                        <a14:foregroundMark x1="60083" y1="80750" x2="73833" y2="68625"/>
                        <a14:foregroundMark x1="73833" y1="68625" x2="62917" y2="81125"/>
                        <a14:foregroundMark x1="57250" y1="81625" x2="61833" y2="81750"/>
                        <a14:foregroundMark x1="47167" y1="82500" x2="58750" y2="83750"/>
                        <a14:foregroundMark x1="51333" y1="83500" x2="64333" y2="81750"/>
                        <a14:foregroundMark x1="64083" y1="82000" x2="56750" y2="86875"/>
                        <a14:foregroundMark x1="39917" y1="84750" x2="52583" y2="86250"/>
                        <a14:foregroundMark x1="43333" y1="84125" x2="50167" y2="84875"/>
                        <a14:foregroundMark x1="29833" y1="79250" x2="36667" y2="84750"/>
                        <a14:foregroundMark x1="34583" y1="78000" x2="35833" y2="84000"/>
                        <a14:foregroundMark x1="34583" y1="78000" x2="35083" y2="75125"/>
                        <a14:foregroundMark x1="34167" y1="73750" x2="29333" y2="69125"/>
                        <a14:foregroundMark x1="27083" y1="65875" x2="27750" y2="71750"/>
                        <a14:foregroundMark x1="27833" y1="72875" x2="26000" y2="69500"/>
                        <a14:foregroundMark x1="23750" y1="60250" x2="23917" y2="71125"/>
                      </a14:backgroundRemoval>
                    </a14:imgEffect>
                  </a14:imgLayer>
                </a14:imgProps>
              </a:ext>
            </a:extLst>
          </a:blip>
          <a:stretch>
            <a:fillRect/>
          </a:stretch>
        </p:blipFill>
        <p:spPr>
          <a:xfrm>
            <a:off x="10403289" y="206222"/>
            <a:ext cx="959280" cy="6395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71660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0" name="Straight Connector 2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55E09EA-6A5C-AC15-059A-8A9CB8DD477B}"/>
              </a:ext>
            </a:extLst>
          </p:cNvPr>
          <p:cNvSpPr txBox="1"/>
          <p:nvPr/>
        </p:nvSpPr>
        <p:spPr>
          <a:xfrm>
            <a:off x="1060232" y="3941205"/>
            <a:ext cx="10071536" cy="929750"/>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3600" b="1" dirty="0">
                <a:latin typeface="+mj-lt"/>
                <a:ea typeface="+mj-ea"/>
                <a:cs typeface="+mj-cs"/>
              </a:rPr>
              <a:t>Analyzing Customer Feedback</a:t>
            </a:r>
          </a:p>
          <a:p>
            <a:pPr algn="ctr">
              <a:lnSpc>
                <a:spcPct val="90000"/>
              </a:lnSpc>
              <a:spcBef>
                <a:spcPct val="0"/>
              </a:spcBef>
              <a:spcAft>
                <a:spcPts val="600"/>
              </a:spcAft>
            </a:pPr>
            <a:r>
              <a:rPr lang="en-US" sz="2000" b="1" dirty="0">
                <a:latin typeface="+mj-lt"/>
                <a:ea typeface="+mj-ea"/>
                <a:cs typeface="+mj-cs"/>
              </a:rPr>
              <a:t>Relationship Between Review Score and Review Count </a:t>
            </a:r>
          </a:p>
        </p:txBody>
      </p:sp>
      <p:pic>
        <p:nvPicPr>
          <p:cNvPr id="4" name="Picture 3">
            <a:extLst>
              <a:ext uri="{FF2B5EF4-FFF2-40B4-BE49-F238E27FC236}">
                <a16:creationId xmlns:a16="http://schemas.microsoft.com/office/drawing/2014/main" id="{DCF7B013-00B1-F9FE-F4D7-C02405FF5295}"/>
              </a:ext>
            </a:extLst>
          </p:cNvPr>
          <p:cNvPicPr>
            <a:picLocks noChangeAspect="1"/>
          </p:cNvPicPr>
          <p:nvPr/>
        </p:nvPicPr>
        <p:blipFill>
          <a:blip r:embed="rId2"/>
          <a:stretch>
            <a:fillRect/>
          </a:stretch>
        </p:blipFill>
        <p:spPr>
          <a:xfrm>
            <a:off x="897717" y="1251954"/>
            <a:ext cx="5069590" cy="1837725"/>
          </a:xfrm>
          <a:prstGeom prst="rect">
            <a:avLst/>
          </a:prstGeom>
        </p:spPr>
      </p:pic>
      <p:pic>
        <p:nvPicPr>
          <p:cNvPr id="8" name="Picture 7">
            <a:extLst>
              <a:ext uri="{FF2B5EF4-FFF2-40B4-BE49-F238E27FC236}">
                <a16:creationId xmlns:a16="http://schemas.microsoft.com/office/drawing/2014/main" id="{FE4DB61D-1896-6975-FB11-8C4DB11CF846}"/>
              </a:ext>
            </a:extLst>
          </p:cNvPr>
          <p:cNvPicPr>
            <a:picLocks noChangeAspect="1"/>
          </p:cNvPicPr>
          <p:nvPr/>
        </p:nvPicPr>
        <p:blipFill rotWithShape="1">
          <a:blip r:embed="rId3"/>
          <a:srcRect l="1311"/>
          <a:stretch/>
        </p:blipFill>
        <p:spPr>
          <a:xfrm>
            <a:off x="6228507" y="1092872"/>
            <a:ext cx="5065776" cy="2155889"/>
          </a:xfrm>
          <a:prstGeom prst="rect">
            <a:avLst/>
          </a:prstGeom>
        </p:spPr>
      </p:pic>
    </p:spTree>
    <p:extLst>
      <p:ext uri="{BB962C8B-B14F-4D97-AF65-F5344CB8AC3E}">
        <p14:creationId xmlns:p14="http://schemas.microsoft.com/office/powerpoint/2010/main" val="3733982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CE02646-C3EB-1A7A-72D9-3776C76E08EC}"/>
              </a:ext>
            </a:extLst>
          </p:cNvPr>
          <p:cNvSpPr txBox="1"/>
          <p:nvPr/>
        </p:nvSpPr>
        <p:spPr>
          <a:xfrm>
            <a:off x="1051560" y="586822"/>
            <a:ext cx="3657600"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dirty="0">
                <a:latin typeface="+mj-lt"/>
                <a:ea typeface="+mj-ea"/>
                <a:cs typeface="+mj-cs"/>
              </a:rPr>
              <a:t>How Are Different States Rating Our Products?</a:t>
            </a:r>
          </a:p>
        </p:txBody>
      </p:sp>
      <p:sp>
        <p:nvSpPr>
          <p:cNvPr id="53" name="Rectangle 5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5" name="Rectangle 5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AE6536D-6DB6-D193-3E6A-0C730C157D37}"/>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dirty="0"/>
              <a:t>Geographically, states in general have had positive feedback on aggregate when it comes to our product ratings.</a:t>
            </a:r>
          </a:p>
          <a:p>
            <a:pPr marL="285750" indent="-228600">
              <a:lnSpc>
                <a:spcPct val="90000"/>
              </a:lnSpc>
              <a:spcAft>
                <a:spcPts val="600"/>
              </a:spcAft>
              <a:buFont typeface="Arial" panose="020B0604020202020204" pitchFamily="34" charset="0"/>
              <a:buChar char="•"/>
            </a:pPr>
            <a:endParaRPr lang="en-US" dirty="0"/>
          </a:p>
          <a:p>
            <a:pPr lvl="0" indent="-228600">
              <a:lnSpc>
                <a:spcPct val="90000"/>
              </a:lnSpc>
              <a:spcAft>
                <a:spcPts val="600"/>
              </a:spcAft>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AB805272-BB9F-3066-415B-66C860145EE3}"/>
              </a:ext>
            </a:extLst>
          </p:cNvPr>
          <p:cNvPicPr>
            <a:picLocks noChangeAspect="1"/>
          </p:cNvPicPr>
          <p:nvPr/>
        </p:nvPicPr>
        <p:blipFill>
          <a:blip r:embed="rId2"/>
          <a:stretch>
            <a:fillRect/>
          </a:stretch>
        </p:blipFill>
        <p:spPr>
          <a:xfrm>
            <a:off x="6807319" y="2671479"/>
            <a:ext cx="4267207" cy="3541781"/>
          </a:xfrm>
          <a:prstGeom prst="rect">
            <a:avLst/>
          </a:prstGeom>
        </p:spPr>
      </p:pic>
      <p:pic>
        <p:nvPicPr>
          <p:cNvPr id="7" name="Picture 6">
            <a:extLst>
              <a:ext uri="{FF2B5EF4-FFF2-40B4-BE49-F238E27FC236}">
                <a16:creationId xmlns:a16="http://schemas.microsoft.com/office/drawing/2014/main" id="{48DFC7E6-5445-127F-3F5F-7D4AC71D2055}"/>
              </a:ext>
            </a:extLst>
          </p:cNvPr>
          <p:cNvPicPr>
            <a:picLocks noChangeAspect="1"/>
          </p:cNvPicPr>
          <p:nvPr/>
        </p:nvPicPr>
        <p:blipFill>
          <a:blip r:embed="rId3"/>
          <a:stretch>
            <a:fillRect/>
          </a:stretch>
        </p:blipFill>
        <p:spPr>
          <a:xfrm>
            <a:off x="1117474" y="2678388"/>
            <a:ext cx="4160177" cy="3450341"/>
          </a:xfrm>
          <a:prstGeom prst="rect">
            <a:avLst/>
          </a:prstGeom>
        </p:spPr>
      </p:pic>
    </p:spTree>
    <p:extLst>
      <p:ext uri="{BB962C8B-B14F-4D97-AF65-F5344CB8AC3E}">
        <p14:creationId xmlns:p14="http://schemas.microsoft.com/office/powerpoint/2010/main" val="323028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E6536D-6DB6-D193-3E6A-0C730C157D37}"/>
              </a:ext>
            </a:extLst>
          </p:cNvPr>
          <p:cNvSpPr txBox="1"/>
          <p:nvPr/>
        </p:nvSpPr>
        <p:spPr>
          <a:xfrm>
            <a:off x="556657" y="2786251"/>
            <a:ext cx="3889512" cy="3547872"/>
          </a:xfrm>
          <a:prstGeom prst="rect">
            <a:avLst/>
          </a:prstGeom>
        </p:spPr>
        <p:txBody>
          <a:bodyPr vert="horz" lIns="91440" tIns="45720" rIns="91440" bIns="45720" rtlCol="0" anchor="t">
            <a:normAutofit/>
          </a:bodyPr>
          <a:lstStyle/>
          <a:p>
            <a:pPr marL="342900" indent="-342900">
              <a:buFont typeface="Arial" panose="020B0604020202020204" pitchFamily="34" charset="0"/>
              <a:buChar char="•"/>
            </a:pPr>
            <a:r>
              <a:rPr lang="en-US" sz="2000" dirty="0"/>
              <a:t>Note how there are no reviews with a rating of “2”</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Category scores of 1 and 3 need to be addressed as soon as possible</a:t>
            </a:r>
          </a:p>
          <a:p>
            <a:pPr lvl="0" indent="-228600">
              <a:lnSpc>
                <a:spcPct val="90000"/>
              </a:lnSpc>
              <a:spcAft>
                <a:spcPts val="600"/>
              </a:spcAft>
              <a:buFont typeface="Arial" panose="020B0604020202020204" pitchFamily="34" charset="0"/>
              <a:buChar char="•"/>
            </a:pPr>
            <a:endParaRPr lang="en-US" sz="2200" dirty="0"/>
          </a:p>
        </p:txBody>
      </p:sp>
      <p:sp>
        <p:nvSpPr>
          <p:cNvPr id="8" name="TextBox 7">
            <a:extLst>
              <a:ext uri="{FF2B5EF4-FFF2-40B4-BE49-F238E27FC236}">
                <a16:creationId xmlns:a16="http://schemas.microsoft.com/office/drawing/2014/main" id="{838F5D5F-BAF9-F133-CBCE-9EADD31E973F}"/>
              </a:ext>
            </a:extLst>
          </p:cNvPr>
          <p:cNvSpPr txBox="1"/>
          <p:nvPr/>
        </p:nvSpPr>
        <p:spPr>
          <a:xfrm>
            <a:off x="643278" y="616455"/>
            <a:ext cx="4154595"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dirty="0">
                <a:latin typeface="+mj-lt"/>
                <a:ea typeface="+mj-ea"/>
                <a:cs typeface="+mj-cs"/>
              </a:rPr>
              <a:t>Average Customer Score Per Product Category</a:t>
            </a:r>
          </a:p>
        </p:txBody>
      </p:sp>
      <p:pic>
        <p:nvPicPr>
          <p:cNvPr id="9" name="Picture 8">
            <a:extLst>
              <a:ext uri="{FF2B5EF4-FFF2-40B4-BE49-F238E27FC236}">
                <a16:creationId xmlns:a16="http://schemas.microsoft.com/office/drawing/2014/main" id="{15CB19CE-89F6-3EEA-BB3F-3347397A4BD4}"/>
              </a:ext>
            </a:extLst>
          </p:cNvPr>
          <p:cNvPicPr>
            <a:picLocks noChangeAspect="1"/>
          </p:cNvPicPr>
          <p:nvPr/>
        </p:nvPicPr>
        <p:blipFill>
          <a:blip r:embed="rId2"/>
          <a:stretch>
            <a:fillRect/>
          </a:stretch>
        </p:blipFill>
        <p:spPr>
          <a:xfrm>
            <a:off x="8516262" y="4253516"/>
            <a:ext cx="3532589" cy="2026532"/>
          </a:xfrm>
          <a:prstGeom prst="rect">
            <a:avLst/>
          </a:prstGeom>
        </p:spPr>
      </p:pic>
      <p:pic>
        <p:nvPicPr>
          <p:cNvPr id="10" name="Picture 9">
            <a:extLst>
              <a:ext uri="{FF2B5EF4-FFF2-40B4-BE49-F238E27FC236}">
                <a16:creationId xmlns:a16="http://schemas.microsoft.com/office/drawing/2014/main" id="{7AE34B27-3D62-7195-AE67-3E195F0D19DA}"/>
              </a:ext>
            </a:extLst>
          </p:cNvPr>
          <p:cNvPicPr>
            <a:picLocks noChangeAspect="1"/>
          </p:cNvPicPr>
          <p:nvPr/>
        </p:nvPicPr>
        <p:blipFill rotWithShape="1">
          <a:blip r:embed="rId3"/>
          <a:srcRect r="3054"/>
          <a:stretch/>
        </p:blipFill>
        <p:spPr>
          <a:xfrm>
            <a:off x="8516262" y="129599"/>
            <a:ext cx="3364733" cy="4123917"/>
          </a:xfrm>
          <a:prstGeom prst="rect">
            <a:avLst/>
          </a:prstGeom>
        </p:spPr>
      </p:pic>
      <p:pic>
        <p:nvPicPr>
          <p:cNvPr id="11" name="Picture 10">
            <a:extLst>
              <a:ext uri="{FF2B5EF4-FFF2-40B4-BE49-F238E27FC236}">
                <a16:creationId xmlns:a16="http://schemas.microsoft.com/office/drawing/2014/main" id="{C6C2B48F-415C-353D-5AF6-625347BE3121}"/>
              </a:ext>
            </a:extLst>
          </p:cNvPr>
          <p:cNvPicPr>
            <a:picLocks noChangeAspect="1"/>
          </p:cNvPicPr>
          <p:nvPr/>
        </p:nvPicPr>
        <p:blipFill rotWithShape="1">
          <a:blip r:embed="rId4"/>
          <a:srcRect r="14099"/>
          <a:stretch/>
        </p:blipFill>
        <p:spPr>
          <a:xfrm>
            <a:off x="5664873" y="1151467"/>
            <a:ext cx="2803754" cy="1976218"/>
          </a:xfrm>
          <a:prstGeom prst="rect">
            <a:avLst/>
          </a:prstGeom>
        </p:spPr>
      </p:pic>
      <p:pic>
        <p:nvPicPr>
          <p:cNvPr id="13" name="Picture 12">
            <a:extLst>
              <a:ext uri="{FF2B5EF4-FFF2-40B4-BE49-F238E27FC236}">
                <a16:creationId xmlns:a16="http://schemas.microsoft.com/office/drawing/2014/main" id="{AA995196-1262-D8AA-AC04-56F2886F8336}"/>
              </a:ext>
            </a:extLst>
          </p:cNvPr>
          <p:cNvPicPr>
            <a:picLocks noChangeAspect="1"/>
          </p:cNvPicPr>
          <p:nvPr/>
        </p:nvPicPr>
        <p:blipFill rotWithShape="1">
          <a:blip r:embed="rId5"/>
          <a:srcRect r="10067"/>
          <a:stretch/>
        </p:blipFill>
        <p:spPr>
          <a:xfrm>
            <a:off x="5688737" y="133743"/>
            <a:ext cx="2803754" cy="1017724"/>
          </a:xfrm>
          <a:prstGeom prst="rect">
            <a:avLst/>
          </a:prstGeom>
        </p:spPr>
      </p:pic>
      <p:pic>
        <p:nvPicPr>
          <p:cNvPr id="14" name="Picture 13">
            <a:extLst>
              <a:ext uri="{FF2B5EF4-FFF2-40B4-BE49-F238E27FC236}">
                <a16:creationId xmlns:a16="http://schemas.microsoft.com/office/drawing/2014/main" id="{665D92F7-C216-6A83-100B-71D96F10833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667" y1="44500" x2="37417" y2="22625"/>
                        <a14:foregroundMark x1="37417" y1="22625" x2="51583" y2="18875"/>
                        <a14:foregroundMark x1="51583" y1="18875" x2="56333" y2="20875"/>
                        <a14:foregroundMark x1="36750" y1="45375" x2="33250" y2="23375"/>
                        <a14:foregroundMark x1="33250" y1="23375" x2="48917" y2="14625"/>
                        <a14:foregroundMark x1="48917" y1="14625" x2="63083" y2="18250"/>
                        <a14:foregroundMark x1="63083" y1="18250" x2="64333" y2="39500"/>
                        <a14:foregroundMark x1="64333" y1="39500" x2="51083" y2="47500"/>
                        <a14:foregroundMark x1="51083" y1="47500" x2="37000" y2="44750"/>
                        <a14:foregroundMark x1="37000" y1="44750" x2="35417" y2="23250"/>
                        <a14:foregroundMark x1="35417" y1="23250" x2="45000" y2="16500"/>
                        <a14:foregroundMark x1="32333" y1="25375" x2="33750" y2="24000"/>
                        <a14:foregroundMark x1="59833" y1="17375" x2="69417" y2="32500"/>
                        <a14:foregroundMark x1="69417" y1="32500" x2="59250" y2="51250"/>
                        <a14:foregroundMark x1="59250" y1="51250" x2="42333" y2="52250"/>
                        <a14:foregroundMark x1="42333" y1="52250" x2="30833" y2="43500"/>
                        <a14:foregroundMark x1="36167" y1="48500" x2="30833" y2="26625"/>
                        <a14:foregroundMark x1="24333" y1="58250" x2="56750" y2="58750"/>
                        <a14:foregroundMark x1="56750" y1="58750" x2="21250" y2="58875"/>
                        <a14:foregroundMark x1="21250" y1="58875" x2="52167" y2="64875"/>
                        <a14:foregroundMark x1="33167" y1="68000" x2="47667" y2="68000"/>
                        <a14:foregroundMark x1="47667" y1="68000" x2="30083" y2="66250"/>
                        <a14:foregroundMark x1="30083" y1="66250" x2="27833" y2="64000"/>
                        <a14:foregroundMark x1="35583" y1="60875" x2="66333" y2="60000"/>
                        <a14:foregroundMark x1="66333" y1="60000" x2="62833" y2="64875"/>
                        <a14:foregroundMark x1="31667" y1="80000" x2="45917" y2="80000"/>
                        <a14:foregroundMark x1="45917" y1="80000" x2="29167" y2="78250"/>
                        <a14:foregroundMark x1="29167" y1="78250" x2="44833" y2="74375"/>
                        <a14:foregroundMark x1="44833" y1="74375" x2="59417" y2="74375"/>
                        <a14:foregroundMark x1="59417" y1="74375" x2="39250" y2="74750"/>
                        <a14:foregroundMark x1="39250" y1="74750" x2="56917" y2="80000"/>
                        <a14:foregroundMark x1="56917" y1="80000" x2="39833" y2="82000"/>
                        <a14:foregroundMark x1="39833" y1="82000" x2="53833" y2="76500"/>
                        <a14:foregroundMark x1="53833" y1="76500" x2="46500" y2="80875"/>
                        <a14:foregroundMark x1="39917" y1="32500" x2="50583" y2="18500"/>
                        <a14:foregroundMark x1="50583" y1="18500" x2="37000" y2="25500"/>
                        <a14:foregroundMark x1="37000" y1="25500" x2="36667" y2="46500"/>
                        <a14:foregroundMark x1="36667" y1="46500" x2="47250" y2="29125"/>
                        <a14:foregroundMark x1="47250" y1="29125" x2="49500" y2="34875"/>
                        <a14:foregroundMark x1="46000" y1="38875" x2="60417" y2="32250"/>
                        <a14:foregroundMark x1="60417" y1="32250" x2="60667" y2="28625"/>
                        <a14:foregroundMark x1="60833" y1="29125" x2="41250" y2="26500"/>
                        <a14:foregroundMark x1="41250" y1="26500" x2="65250" y2="31500"/>
                        <a14:foregroundMark x1="25917" y1="56750" x2="42583" y2="53625"/>
                        <a14:foregroundMark x1="42583" y1="53625" x2="27583" y2="59375"/>
                        <a14:foregroundMark x1="27583" y1="59375" x2="48333" y2="56125"/>
                        <a14:foregroundMark x1="48333" y1="56125" x2="32917" y2="54250"/>
                        <a14:foregroundMark x1="32917" y1="54250" x2="62500" y2="52750"/>
                        <a14:foregroundMark x1="62500" y1="52750" x2="43833" y2="54625"/>
                        <a14:foregroundMark x1="43833" y1="54625" x2="58500" y2="57375"/>
                        <a14:foregroundMark x1="58500" y1="57375" x2="43417" y2="60375"/>
                        <a14:foregroundMark x1="43417" y1="60375" x2="59917" y2="54875"/>
                        <a14:foregroundMark x1="59917" y1="54875" x2="45583" y2="57000"/>
                        <a14:foregroundMark x1="45583" y1="57000" x2="62833" y2="54375"/>
                        <a14:foregroundMark x1="62833" y1="54375" x2="50167" y2="63375"/>
                        <a14:foregroundMark x1="50167" y1="63375" x2="57417" y2="60750"/>
                        <a14:foregroundMark x1="54000" y1="61875" x2="40417" y2="73750"/>
                        <a14:foregroundMark x1="40417" y1="73750" x2="56000" y2="67125"/>
                        <a14:foregroundMark x1="56000" y1="67125" x2="41917" y2="73750"/>
                        <a14:foregroundMark x1="41917" y1="73750" x2="57333" y2="67750"/>
                        <a14:foregroundMark x1="57333" y1="67750" x2="41250" y2="68625"/>
                        <a14:foregroundMark x1="41250" y1="68625" x2="55500" y2="64375"/>
                        <a14:foregroundMark x1="55500" y1="64375" x2="49417" y2="66625"/>
                        <a14:foregroundMark x1="50083" y1="71750" x2="63917" y2="62000"/>
                        <a14:foregroundMark x1="63917" y1="62000" x2="51167" y2="80375"/>
                        <a14:foregroundMark x1="51167" y1="80375" x2="63417" y2="69250"/>
                        <a14:foregroundMark x1="63417" y1="69250" x2="50417" y2="80625"/>
                        <a14:foregroundMark x1="50417" y1="80625" x2="66667" y2="68000"/>
                        <a14:foregroundMark x1="66667" y1="68000" x2="69583" y2="60750"/>
                        <a14:foregroundMark x1="62417" y1="57125" x2="64083" y2="53375"/>
                        <a14:foregroundMark x1="62500" y1="54125" x2="69917" y2="61500"/>
                        <a14:foregroundMark x1="66333" y1="56500" x2="67000" y2="55625"/>
                        <a14:foregroundMark x1="70667" y1="53375" x2="73417" y2="64625"/>
                        <a14:foregroundMark x1="70000" y1="59125" x2="66750" y2="56125"/>
                        <a14:foregroundMark x1="66833" y1="55750" x2="65000" y2="54375"/>
                        <a14:foregroundMark x1="65000" y1="54000" x2="71750" y2="54125"/>
                        <a14:foregroundMark x1="70417" y1="52375" x2="62000" y2="53000"/>
                        <a14:foregroundMark x1="72500" y1="53250" x2="72750" y2="64375"/>
                        <a14:foregroundMark x1="74250" y1="55625" x2="74250" y2="65375"/>
                        <a14:foregroundMark x1="73333" y1="56750" x2="71750" y2="70500"/>
                        <a14:foregroundMark x1="67000" y1="67625" x2="73583" y2="66750"/>
                        <a14:foregroundMark x1="73667" y1="58500" x2="73833" y2="66750"/>
                        <a14:foregroundMark x1="74333" y1="60125" x2="74333" y2="66625"/>
                        <a14:foregroundMark x1="74333" y1="65625" x2="60083" y2="80750"/>
                        <a14:foregroundMark x1="60083" y1="80750" x2="73833" y2="68625"/>
                        <a14:foregroundMark x1="73833" y1="68625" x2="62917" y2="81125"/>
                        <a14:foregroundMark x1="57250" y1="81625" x2="61833" y2="81750"/>
                        <a14:foregroundMark x1="47167" y1="82500" x2="58750" y2="83750"/>
                        <a14:foregroundMark x1="51333" y1="83500" x2="64333" y2="81750"/>
                        <a14:foregroundMark x1="64083" y1="82000" x2="56750" y2="86875"/>
                        <a14:foregroundMark x1="39917" y1="84750" x2="52583" y2="86250"/>
                        <a14:foregroundMark x1="43333" y1="84125" x2="50167" y2="84875"/>
                        <a14:foregroundMark x1="29833" y1="79250" x2="36667" y2="84750"/>
                        <a14:foregroundMark x1="34583" y1="78000" x2="35833" y2="84000"/>
                        <a14:foregroundMark x1="34583" y1="78000" x2="35083" y2="75125"/>
                        <a14:foregroundMark x1="34167" y1="73750" x2="29333" y2="69125"/>
                        <a14:foregroundMark x1="27083" y1="65875" x2="27750" y2="71750"/>
                        <a14:foregroundMark x1="27833" y1="72875" x2="26000" y2="69500"/>
                        <a14:foregroundMark x1="23750" y1="60250" x2="23917" y2="71125"/>
                      </a14:backgroundRemoval>
                    </a14:imgEffect>
                  </a14:imgLayer>
                </a14:imgProps>
              </a:ext>
            </a:extLst>
          </a:blip>
          <a:stretch>
            <a:fillRect/>
          </a:stretch>
        </p:blipFill>
        <p:spPr>
          <a:xfrm>
            <a:off x="643278" y="5830845"/>
            <a:ext cx="959280" cy="6395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4229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Rectangle 6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BAE6536D-6DB6-D193-3E6A-0C730C157D37}"/>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dirty="0"/>
              <a:t>While yes, customers tend to perceive higher priced products to be higher in quality; therefore, influencing their ratings, the data is not conclusive on this as there are some variations like office furniture.</a:t>
            </a:r>
          </a:p>
        </p:txBody>
      </p:sp>
      <p:pic>
        <p:nvPicPr>
          <p:cNvPr id="7" name="Picture 6">
            <a:extLst>
              <a:ext uri="{FF2B5EF4-FFF2-40B4-BE49-F238E27FC236}">
                <a16:creationId xmlns:a16="http://schemas.microsoft.com/office/drawing/2014/main" id="{3223A76D-2B40-EE7C-9C7D-10DDEF3B5302}"/>
              </a:ext>
            </a:extLst>
          </p:cNvPr>
          <p:cNvPicPr>
            <a:picLocks noChangeAspect="1"/>
          </p:cNvPicPr>
          <p:nvPr/>
        </p:nvPicPr>
        <p:blipFill rotWithShape="1">
          <a:blip r:embed="rId2"/>
          <a:srcRect t="4661" b="-1"/>
          <a:stretch/>
        </p:blipFill>
        <p:spPr>
          <a:xfrm>
            <a:off x="557784" y="3038975"/>
            <a:ext cx="11164824" cy="2874026"/>
          </a:xfrm>
          <a:prstGeom prst="rect">
            <a:avLst/>
          </a:prstGeom>
        </p:spPr>
      </p:pic>
      <p:pic>
        <p:nvPicPr>
          <p:cNvPr id="9" name="Picture 8">
            <a:extLst>
              <a:ext uri="{FF2B5EF4-FFF2-40B4-BE49-F238E27FC236}">
                <a16:creationId xmlns:a16="http://schemas.microsoft.com/office/drawing/2014/main" id="{E82134E0-B73E-974C-4B8E-D1E4D99DB50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667" y1="44500" x2="37417" y2="22625"/>
                        <a14:foregroundMark x1="37417" y1="22625" x2="51583" y2="18875"/>
                        <a14:foregroundMark x1="51583" y1="18875" x2="56333" y2="20875"/>
                        <a14:foregroundMark x1="36750" y1="45375" x2="33250" y2="23375"/>
                        <a14:foregroundMark x1="33250" y1="23375" x2="48917" y2="14625"/>
                        <a14:foregroundMark x1="48917" y1="14625" x2="63083" y2="18250"/>
                        <a14:foregroundMark x1="63083" y1="18250" x2="64333" y2="39500"/>
                        <a14:foregroundMark x1="64333" y1="39500" x2="51083" y2="47500"/>
                        <a14:foregroundMark x1="51083" y1="47500" x2="37000" y2="44750"/>
                        <a14:foregroundMark x1="37000" y1="44750" x2="35417" y2="23250"/>
                        <a14:foregroundMark x1="35417" y1="23250" x2="45000" y2="16500"/>
                        <a14:foregroundMark x1="32333" y1="25375" x2="33750" y2="24000"/>
                        <a14:foregroundMark x1="59833" y1="17375" x2="69417" y2="32500"/>
                        <a14:foregroundMark x1="69417" y1="32500" x2="59250" y2="51250"/>
                        <a14:foregroundMark x1="59250" y1="51250" x2="42333" y2="52250"/>
                        <a14:foregroundMark x1="42333" y1="52250" x2="30833" y2="43500"/>
                        <a14:foregroundMark x1="36167" y1="48500" x2="30833" y2="26625"/>
                        <a14:foregroundMark x1="24333" y1="58250" x2="56750" y2="58750"/>
                        <a14:foregroundMark x1="56750" y1="58750" x2="21250" y2="58875"/>
                        <a14:foregroundMark x1="21250" y1="58875" x2="52167" y2="64875"/>
                        <a14:foregroundMark x1="33167" y1="68000" x2="47667" y2="68000"/>
                        <a14:foregroundMark x1="47667" y1="68000" x2="30083" y2="66250"/>
                        <a14:foregroundMark x1="30083" y1="66250" x2="27833" y2="64000"/>
                        <a14:foregroundMark x1="35583" y1="60875" x2="66333" y2="60000"/>
                        <a14:foregroundMark x1="66333" y1="60000" x2="62833" y2="64875"/>
                        <a14:foregroundMark x1="31667" y1="80000" x2="45917" y2="80000"/>
                        <a14:foregroundMark x1="45917" y1="80000" x2="29167" y2="78250"/>
                        <a14:foregroundMark x1="29167" y1="78250" x2="44833" y2="74375"/>
                        <a14:foregroundMark x1="44833" y1="74375" x2="59417" y2="74375"/>
                        <a14:foregroundMark x1="59417" y1="74375" x2="39250" y2="74750"/>
                        <a14:foregroundMark x1="39250" y1="74750" x2="56917" y2="80000"/>
                        <a14:foregroundMark x1="56917" y1="80000" x2="39833" y2="82000"/>
                        <a14:foregroundMark x1="39833" y1="82000" x2="53833" y2="76500"/>
                        <a14:foregroundMark x1="53833" y1="76500" x2="46500" y2="80875"/>
                        <a14:foregroundMark x1="39917" y1="32500" x2="50583" y2="18500"/>
                        <a14:foregroundMark x1="50583" y1="18500" x2="37000" y2="25500"/>
                        <a14:foregroundMark x1="37000" y1="25500" x2="36667" y2="46500"/>
                        <a14:foregroundMark x1="36667" y1="46500" x2="47250" y2="29125"/>
                        <a14:foregroundMark x1="47250" y1="29125" x2="49500" y2="34875"/>
                        <a14:foregroundMark x1="46000" y1="38875" x2="60417" y2="32250"/>
                        <a14:foregroundMark x1="60417" y1="32250" x2="60667" y2="28625"/>
                        <a14:foregroundMark x1="60833" y1="29125" x2="41250" y2="26500"/>
                        <a14:foregroundMark x1="41250" y1="26500" x2="65250" y2="31500"/>
                        <a14:foregroundMark x1="25917" y1="56750" x2="42583" y2="53625"/>
                        <a14:foregroundMark x1="42583" y1="53625" x2="27583" y2="59375"/>
                        <a14:foregroundMark x1="27583" y1="59375" x2="48333" y2="56125"/>
                        <a14:foregroundMark x1="48333" y1="56125" x2="32917" y2="54250"/>
                        <a14:foregroundMark x1="32917" y1="54250" x2="62500" y2="52750"/>
                        <a14:foregroundMark x1="62500" y1="52750" x2="43833" y2="54625"/>
                        <a14:foregroundMark x1="43833" y1="54625" x2="58500" y2="57375"/>
                        <a14:foregroundMark x1="58500" y1="57375" x2="43417" y2="60375"/>
                        <a14:foregroundMark x1="43417" y1="60375" x2="59917" y2="54875"/>
                        <a14:foregroundMark x1="59917" y1="54875" x2="45583" y2="57000"/>
                        <a14:foregroundMark x1="45583" y1="57000" x2="62833" y2="54375"/>
                        <a14:foregroundMark x1="62833" y1="54375" x2="50167" y2="63375"/>
                        <a14:foregroundMark x1="50167" y1="63375" x2="57417" y2="60750"/>
                        <a14:foregroundMark x1="54000" y1="61875" x2="40417" y2="73750"/>
                        <a14:foregroundMark x1="40417" y1="73750" x2="56000" y2="67125"/>
                        <a14:foregroundMark x1="56000" y1="67125" x2="41917" y2="73750"/>
                        <a14:foregroundMark x1="41917" y1="73750" x2="57333" y2="67750"/>
                        <a14:foregroundMark x1="57333" y1="67750" x2="41250" y2="68625"/>
                        <a14:foregroundMark x1="41250" y1="68625" x2="55500" y2="64375"/>
                        <a14:foregroundMark x1="55500" y1="64375" x2="49417" y2="66625"/>
                        <a14:foregroundMark x1="50083" y1="71750" x2="63917" y2="62000"/>
                        <a14:foregroundMark x1="63917" y1="62000" x2="51167" y2="80375"/>
                        <a14:foregroundMark x1="51167" y1="80375" x2="63417" y2="69250"/>
                        <a14:foregroundMark x1="63417" y1="69250" x2="50417" y2="80625"/>
                        <a14:foregroundMark x1="50417" y1="80625" x2="66667" y2="68000"/>
                        <a14:foregroundMark x1="66667" y1="68000" x2="69583" y2="60750"/>
                        <a14:foregroundMark x1="62417" y1="57125" x2="64083" y2="53375"/>
                        <a14:foregroundMark x1="62500" y1="54125" x2="69917" y2="61500"/>
                        <a14:foregroundMark x1="66333" y1="56500" x2="67000" y2="55625"/>
                        <a14:foregroundMark x1="70667" y1="53375" x2="73417" y2="64625"/>
                        <a14:foregroundMark x1="70000" y1="59125" x2="66750" y2="56125"/>
                        <a14:foregroundMark x1="66833" y1="55750" x2="65000" y2="54375"/>
                        <a14:foregroundMark x1="65000" y1="54000" x2="71750" y2="54125"/>
                        <a14:foregroundMark x1="70417" y1="52375" x2="62000" y2="53000"/>
                        <a14:foregroundMark x1="72500" y1="53250" x2="72750" y2="64375"/>
                        <a14:foregroundMark x1="74250" y1="55625" x2="74250" y2="65375"/>
                        <a14:foregroundMark x1="73333" y1="56750" x2="71750" y2="70500"/>
                        <a14:foregroundMark x1="67000" y1="67625" x2="73583" y2="66750"/>
                        <a14:foregroundMark x1="73667" y1="58500" x2="73833" y2="66750"/>
                        <a14:foregroundMark x1="74333" y1="60125" x2="74333" y2="66625"/>
                        <a14:foregroundMark x1="74333" y1="65625" x2="60083" y2="80750"/>
                        <a14:foregroundMark x1="60083" y1="80750" x2="73833" y2="68625"/>
                        <a14:foregroundMark x1="73833" y1="68625" x2="62917" y2="81125"/>
                        <a14:foregroundMark x1="57250" y1="81625" x2="61833" y2="81750"/>
                        <a14:foregroundMark x1="47167" y1="82500" x2="58750" y2="83750"/>
                        <a14:foregroundMark x1="51333" y1="83500" x2="64333" y2="81750"/>
                        <a14:foregroundMark x1="64083" y1="82000" x2="56750" y2="86875"/>
                        <a14:foregroundMark x1="39917" y1="84750" x2="52583" y2="86250"/>
                        <a14:foregroundMark x1="43333" y1="84125" x2="50167" y2="84875"/>
                        <a14:foregroundMark x1="29833" y1="79250" x2="36667" y2="84750"/>
                        <a14:foregroundMark x1="34583" y1="78000" x2="35833" y2="84000"/>
                        <a14:foregroundMark x1="34583" y1="78000" x2="35083" y2="75125"/>
                        <a14:foregroundMark x1="34167" y1="73750" x2="29333" y2="69125"/>
                        <a14:foregroundMark x1="27083" y1="65875" x2="27750" y2="71750"/>
                        <a14:foregroundMark x1="27833" y1="72875" x2="26000" y2="69500"/>
                        <a14:foregroundMark x1="23750" y1="60250" x2="23917" y2="71125"/>
                      </a14:backgroundRemoval>
                    </a14:imgEffect>
                  </a14:imgLayer>
                </a14:imgProps>
              </a:ext>
            </a:extLst>
          </a:blip>
          <a:stretch>
            <a:fillRect/>
          </a:stretch>
        </p:blipFill>
        <p:spPr>
          <a:xfrm>
            <a:off x="2183764" y="1057739"/>
            <a:ext cx="959280" cy="6395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51009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444</Words>
  <Application>Microsoft Office PowerPoint</Application>
  <PresentationFormat>Widescreen</PresentationFormat>
  <Paragraphs>53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DIAGRAMS AND CHARTS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DIAGRAMS AND CHARTS</dc:title>
  <dc:creator>Ashley Mathew</dc:creator>
  <cp:lastModifiedBy>Carlos Santiago Villa Duque</cp:lastModifiedBy>
  <cp:revision>8</cp:revision>
  <dcterms:created xsi:type="dcterms:W3CDTF">2023-12-07T21:43:33Z</dcterms:created>
  <dcterms:modified xsi:type="dcterms:W3CDTF">2023-12-09T19:26:42Z</dcterms:modified>
</cp:coreProperties>
</file>